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9.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3.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4.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 id="2147483731" r:id="rId5"/>
  </p:sldMasterIdLst>
  <p:notesMasterIdLst>
    <p:notesMasterId r:id="rId32"/>
  </p:notesMasterIdLst>
  <p:sldIdLst>
    <p:sldId id="256" r:id="rId6"/>
    <p:sldId id="297" r:id="rId7"/>
    <p:sldId id="329" r:id="rId8"/>
    <p:sldId id="288" r:id="rId9"/>
    <p:sldId id="298" r:id="rId10"/>
    <p:sldId id="296" r:id="rId11"/>
    <p:sldId id="293" r:id="rId12"/>
    <p:sldId id="319" r:id="rId13"/>
    <p:sldId id="300" r:id="rId14"/>
    <p:sldId id="292" r:id="rId15"/>
    <p:sldId id="273" r:id="rId16"/>
    <p:sldId id="321" r:id="rId17"/>
    <p:sldId id="275" r:id="rId18"/>
    <p:sldId id="309" r:id="rId19"/>
    <p:sldId id="310" r:id="rId20"/>
    <p:sldId id="311" r:id="rId21"/>
    <p:sldId id="327" r:id="rId22"/>
    <p:sldId id="313" r:id="rId23"/>
    <p:sldId id="306" r:id="rId24"/>
    <p:sldId id="324" r:id="rId25"/>
    <p:sldId id="315" r:id="rId26"/>
    <p:sldId id="326" r:id="rId27"/>
    <p:sldId id="316" r:id="rId28"/>
    <p:sldId id="317" r:id="rId29"/>
    <p:sldId id="318" r:id="rId30"/>
    <p:sldId id="32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8E8"/>
    <a:srgbClr val="DEDEDE"/>
    <a:srgbClr val="C0E474"/>
    <a:srgbClr val="FF000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564" autoAdjust="0"/>
  </p:normalViewPr>
  <p:slideViewPr>
    <p:cSldViewPr snapToGrid="0">
      <p:cViewPr varScale="1">
        <p:scale>
          <a:sx n="112" d="100"/>
          <a:sy n="112" d="100"/>
        </p:scale>
        <p:origin x="115"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eran Tsang" userId="243683d4a6389cfa" providerId="LiveId" clId="{9FE621E2-7A22-4EE4-92D0-11E30700EEA4}"/>
    <pc:docChg chg="undo custSel modSld">
      <pc:chgData name="Kieran Tsang" userId="243683d4a6389cfa" providerId="LiveId" clId="{9FE621E2-7A22-4EE4-92D0-11E30700EEA4}" dt="2023-05-26T19:05:31.135" v="8" actId="26606"/>
      <pc:docMkLst>
        <pc:docMk/>
      </pc:docMkLst>
      <pc:sldChg chg="modSp mod">
        <pc:chgData name="Kieran Tsang" userId="243683d4a6389cfa" providerId="LiveId" clId="{9FE621E2-7A22-4EE4-92D0-11E30700EEA4}" dt="2023-05-26T19:03:56.228" v="3" actId="20577"/>
        <pc:sldMkLst>
          <pc:docMk/>
          <pc:sldMk cId="3842439146" sldId="309"/>
        </pc:sldMkLst>
        <pc:graphicFrameChg chg="modGraphic">
          <ac:chgData name="Kieran Tsang" userId="243683d4a6389cfa" providerId="LiveId" clId="{9FE621E2-7A22-4EE4-92D0-11E30700EEA4}" dt="2023-05-26T19:03:56.228" v="3" actId="20577"/>
          <ac:graphicFrameMkLst>
            <pc:docMk/>
            <pc:sldMk cId="3842439146" sldId="309"/>
            <ac:graphicFrameMk id="20" creationId="{85F2CF68-A441-1151-2660-E6162973B40E}"/>
          </ac:graphicFrameMkLst>
        </pc:graphicFrameChg>
      </pc:sldChg>
      <pc:sldChg chg="modSp mod">
        <pc:chgData name="Kieran Tsang" userId="243683d4a6389cfa" providerId="LiveId" clId="{9FE621E2-7A22-4EE4-92D0-11E30700EEA4}" dt="2023-05-26T19:04:14.597" v="4" actId="20577"/>
        <pc:sldMkLst>
          <pc:docMk/>
          <pc:sldMk cId="781019853" sldId="310"/>
        </pc:sldMkLst>
        <pc:graphicFrameChg chg="modGraphic">
          <ac:chgData name="Kieran Tsang" userId="243683d4a6389cfa" providerId="LiveId" clId="{9FE621E2-7A22-4EE4-92D0-11E30700EEA4}" dt="2023-05-26T19:04:14.597" v="4" actId="20577"/>
          <ac:graphicFrameMkLst>
            <pc:docMk/>
            <pc:sldMk cId="781019853" sldId="310"/>
            <ac:graphicFrameMk id="22" creationId="{5FCDBEDF-6337-261C-2D71-F4032B503D5A}"/>
          </ac:graphicFrameMkLst>
        </pc:graphicFrameChg>
      </pc:sldChg>
      <pc:sldChg chg="addSp delSp modSp mod">
        <pc:chgData name="Kieran Tsang" userId="243683d4a6389cfa" providerId="LiveId" clId="{9FE621E2-7A22-4EE4-92D0-11E30700EEA4}" dt="2023-05-26T19:05:31.135" v="8" actId="26606"/>
        <pc:sldMkLst>
          <pc:docMk/>
          <pc:sldMk cId="3731829877" sldId="329"/>
        </pc:sldMkLst>
        <pc:spChg chg="mod">
          <ac:chgData name="Kieran Tsang" userId="243683d4a6389cfa" providerId="LiveId" clId="{9FE621E2-7A22-4EE4-92D0-11E30700EEA4}" dt="2023-05-26T19:05:31.135" v="8" actId="26606"/>
          <ac:spMkLst>
            <pc:docMk/>
            <pc:sldMk cId="3731829877" sldId="329"/>
            <ac:spMk id="2" creationId="{3146C2D1-35A5-59FF-E964-F5E7126E617D}"/>
          </ac:spMkLst>
        </pc:spChg>
        <pc:spChg chg="add del">
          <ac:chgData name="Kieran Tsang" userId="243683d4a6389cfa" providerId="LiveId" clId="{9FE621E2-7A22-4EE4-92D0-11E30700EEA4}" dt="2023-05-26T19:05:31.135" v="8" actId="26606"/>
          <ac:spMkLst>
            <pc:docMk/>
            <pc:sldMk cId="3731829877" sldId="329"/>
            <ac:spMk id="23" creationId="{66D61E08-70C3-48D8-BEA0-787111DC30DA}"/>
          </ac:spMkLst>
        </pc:spChg>
        <pc:spChg chg="add del">
          <ac:chgData name="Kieran Tsang" userId="243683d4a6389cfa" providerId="LiveId" clId="{9FE621E2-7A22-4EE4-92D0-11E30700EEA4}" dt="2023-05-26T19:05:31.135" v="8" actId="26606"/>
          <ac:spMkLst>
            <pc:docMk/>
            <pc:sldMk cId="3731829877" sldId="329"/>
            <ac:spMk id="25" creationId="{FC55298F-0AE5-478E-AD2B-03C2614C5833}"/>
          </ac:spMkLst>
        </pc:spChg>
        <pc:spChg chg="add del">
          <ac:chgData name="Kieran Tsang" userId="243683d4a6389cfa" providerId="LiveId" clId="{9FE621E2-7A22-4EE4-92D0-11E30700EEA4}" dt="2023-05-26T19:05:31.135" v="8" actId="26606"/>
          <ac:spMkLst>
            <pc:docMk/>
            <pc:sldMk cId="3731829877" sldId="329"/>
            <ac:spMk id="27" creationId="{C180E4EA-0B63-4779-A895-7E90E71088F3}"/>
          </ac:spMkLst>
        </pc:spChg>
        <pc:spChg chg="add del">
          <ac:chgData name="Kieran Tsang" userId="243683d4a6389cfa" providerId="LiveId" clId="{9FE621E2-7A22-4EE4-92D0-11E30700EEA4}" dt="2023-05-26T19:05:31.135" v="8" actId="26606"/>
          <ac:spMkLst>
            <pc:docMk/>
            <pc:sldMk cId="3731829877" sldId="329"/>
            <ac:spMk id="29" creationId="{CEE01D9D-3DE8-4EED-B0D3-8F3C79CC7673}"/>
          </ac:spMkLst>
        </pc:spChg>
        <pc:spChg chg="add del">
          <ac:chgData name="Kieran Tsang" userId="243683d4a6389cfa" providerId="LiveId" clId="{9FE621E2-7A22-4EE4-92D0-11E30700EEA4}" dt="2023-05-26T19:05:31.135" v="8" actId="26606"/>
          <ac:spMkLst>
            <pc:docMk/>
            <pc:sldMk cId="3731829877" sldId="329"/>
            <ac:spMk id="31" creationId="{89AF5CE9-607F-43F4-8983-DCD6DA4051FD}"/>
          </ac:spMkLst>
        </pc:spChg>
        <pc:spChg chg="add del">
          <ac:chgData name="Kieran Tsang" userId="243683d4a6389cfa" providerId="LiveId" clId="{9FE621E2-7A22-4EE4-92D0-11E30700EEA4}" dt="2023-05-26T19:05:31.135" v="8" actId="26606"/>
          <ac:spMkLst>
            <pc:docMk/>
            <pc:sldMk cId="3731829877" sldId="329"/>
            <ac:spMk id="33" creationId="{6EEA2DBD-9E1E-4521-8C01-F32AD18A89E3}"/>
          </ac:spMkLst>
        </pc:spChg>
        <pc:spChg chg="add del">
          <ac:chgData name="Kieran Tsang" userId="243683d4a6389cfa" providerId="LiveId" clId="{9FE621E2-7A22-4EE4-92D0-11E30700EEA4}" dt="2023-05-26T19:05:31.135" v="8" actId="26606"/>
          <ac:spMkLst>
            <pc:docMk/>
            <pc:sldMk cId="3731829877" sldId="329"/>
            <ac:spMk id="38" creationId="{15BBD2C1-BA9B-46A9-A27A-33498B169272}"/>
          </ac:spMkLst>
        </pc:spChg>
        <pc:grpChg chg="add del">
          <ac:chgData name="Kieran Tsang" userId="243683d4a6389cfa" providerId="LiveId" clId="{9FE621E2-7A22-4EE4-92D0-11E30700EEA4}" dt="2023-05-26T19:05:31.135" v="8" actId="26606"/>
          <ac:grpSpMkLst>
            <pc:docMk/>
            <pc:sldMk cId="3731829877" sldId="329"/>
            <ac:grpSpMk id="10" creationId="{88C9B83F-64CD-41C1-925F-A08801FFD0BD}"/>
          </ac:grpSpMkLst>
        </pc:grpChg>
        <pc:grpChg chg="add del">
          <ac:chgData name="Kieran Tsang" userId="243683d4a6389cfa" providerId="LiveId" clId="{9FE621E2-7A22-4EE4-92D0-11E30700EEA4}" dt="2023-05-26T19:05:31.135" v="8" actId="26606"/>
          <ac:grpSpMkLst>
            <pc:docMk/>
            <pc:sldMk cId="3731829877" sldId="329"/>
            <ac:grpSpMk id="43" creationId="{88C9B83F-64CD-41C1-925F-A08801FFD0BD}"/>
          </ac:grpSpMkLst>
        </pc:grpChg>
        <pc:picChg chg="mod">
          <ac:chgData name="Kieran Tsang" userId="243683d4a6389cfa" providerId="LiveId" clId="{9FE621E2-7A22-4EE4-92D0-11E30700EEA4}" dt="2023-05-26T19:05:31.135" v="8" actId="26606"/>
          <ac:picMkLst>
            <pc:docMk/>
            <pc:sldMk cId="3731829877" sldId="329"/>
            <ac:picMk id="5" creationId="{76438311-FEFB-9460-BC98-0120366C95D5}"/>
          </ac:picMkLst>
        </pc:picChg>
        <pc:cxnChg chg="add del">
          <ac:chgData name="Kieran Tsang" userId="243683d4a6389cfa" providerId="LiveId" clId="{9FE621E2-7A22-4EE4-92D0-11E30700EEA4}" dt="2023-05-26T19:05:31.135" v="8" actId="26606"/>
          <ac:cxnSpMkLst>
            <pc:docMk/>
            <pc:sldMk cId="3731829877" sldId="329"/>
            <ac:cxnSpMk id="9" creationId="{A57C1A16-B8AB-4D99-A195-A38F556A6486}"/>
          </ac:cxnSpMkLst>
        </pc:cxnChg>
        <pc:cxnChg chg="add del">
          <ac:chgData name="Kieran Tsang" userId="243683d4a6389cfa" providerId="LiveId" clId="{9FE621E2-7A22-4EE4-92D0-11E30700EEA4}" dt="2023-05-26T19:05:31.135" v="8" actId="26606"/>
          <ac:cxnSpMkLst>
            <pc:docMk/>
            <pc:sldMk cId="3731829877" sldId="329"/>
            <ac:cxnSpMk id="21" creationId="{F8A9B20B-D1DD-4573-B5EC-558029519236}"/>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Users\samuelpayandee\Desktop\Uni\Engineering%203rd%20Year\LifeCycle%20engineeirng\Lifecycle%20Transport.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Data%20organisation.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Data%20organisation.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243683d4a6389cfa/Documents/1.%20University%20of%20Warwick/3.%20Year%203/2.1%20ES3E4%20Lifecycle%20Engineering%20for%20Manufacturing%20Systems/3.%20Data%20for%20LCA%20Graphs/2__TeslaNCA_Cathode_Productio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243683d4a6389cfa/Documents/1.%20University%20of%20Warwick/3.%20Year%203/2.1%20ES3E4%20Lifecycle%20Engineering%20for%20Manufacturing%20Systems/3.%20Data%20for%20LCA%20Graphs/3__Tesla_RestofBattery_Production.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samuelpayandee\Desktop\Uni\Engineering%203rd%20Year\LifeCycle%20engineeirng\Lifecycle%20Transpor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samuelpayandee\Desktop\Uni\Engineering%203rd%20Year\LifeCycle%20engineeirng\Lifecycle%20Transpor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samuelpayandee\Desktop\Uni\Engineering%203rd%20Year\LifeCycle%20engineeirng\Lifecycle%20Transpor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samuelpayandee\Desktop\Uni\Engineering%203rd%20Year\LifeCycle%20engineeirng\Lifecycle%20Transpor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samuelpayandee\Desktop\Uni\Engineering%203rd%20Year\LifeCycle%20engineeirng\Lifecycle%20Transport.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Users\samuelpayandee\Desktop\Uni\Engineering%203rd%20Year\LifeCycle%20engineeirng\Lifecycle%20Transport.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GB"/>
              <a:t>NCA Cathode Material Breakdown</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1-6319-43ED-B8B8-4D8CF34FAC3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3-6319-43ED-B8B8-4D8CF34FAC3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5-6319-43ED-B8B8-4D8CF34FAC34}"/>
              </c:ext>
            </c:extLst>
          </c:dPt>
          <c:dPt>
            <c:idx val="3"/>
            <c:bubble3D val="0"/>
            <c:spPr>
              <a:solidFill>
                <a:srgbClr val="0070C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7-6319-43ED-B8B8-4D8CF34FAC34}"/>
              </c:ext>
            </c:extLst>
          </c:dPt>
          <c:dPt>
            <c:idx val="4"/>
            <c:bubble3D val="0"/>
            <c:spPr>
              <a:solidFill>
                <a:schemeClr val="accent5">
                  <a:lumMod val="60000"/>
                  <a:lumOff val="40000"/>
                </a:schemeClr>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9-6319-43ED-B8B8-4D8CF34FAC34}"/>
              </c:ext>
            </c:extLst>
          </c:dPt>
          <c:dPt>
            <c:idx val="5"/>
            <c:bubble3D val="0"/>
            <c:spPr>
              <a:solidFill>
                <a:schemeClr val="tx2">
                  <a:lumMod val="60000"/>
                  <a:lumOff val="40000"/>
                </a:schemeClr>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B-6319-43ED-B8B8-4D8CF34FAC3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D-6319-43ED-B8B8-4D8CF34FAC34}"/>
              </c:ext>
            </c:extLst>
          </c:dPt>
          <c:dLbls>
            <c:dLbl>
              <c:idx val="3"/>
              <c:layout>
                <c:manualLayout>
                  <c:x val="-6.3799172943767649E-2"/>
                  <c:y val="5.6456599986861866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319-43ED-B8B8-4D8CF34FAC34}"/>
                </c:ext>
              </c:extLst>
            </c:dLbl>
            <c:dLbl>
              <c:idx val="4"/>
              <c:layout>
                <c:manualLayout>
                  <c:x val="-8.6691426561276472E-2"/>
                  <c:y val="-0.11537433488197199"/>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6319-43ED-B8B8-4D8CF34FAC3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'[Data organisation.xlsx]NCA Cathode ONLY'!$B$26:$B$32</c:f>
              <c:strCache>
                <c:ptCount val="7"/>
                <c:pt idx="0">
                  <c:v>Lithium hydroxide</c:v>
                </c:pt>
                <c:pt idx="1">
                  <c:v>Oxygen</c:v>
                </c:pt>
                <c:pt idx="2">
                  <c:v>Aluminium sulphate</c:v>
                </c:pt>
                <c:pt idx="3">
                  <c:v>Cobalt sulphate</c:v>
                </c:pt>
                <c:pt idx="4">
                  <c:v>Nickel sulphate</c:v>
                </c:pt>
                <c:pt idx="5">
                  <c:v>Sodium hydroxide</c:v>
                </c:pt>
                <c:pt idx="6">
                  <c:v>Ammonia</c:v>
                </c:pt>
              </c:strCache>
            </c:strRef>
          </c:cat>
          <c:val>
            <c:numRef>
              <c:f>'[Data organisation.xlsx]NCA Cathode ONLY'!$C$26:$C$32</c:f>
              <c:numCache>
                <c:formatCode>General</c:formatCode>
                <c:ptCount val="7"/>
                <c:pt idx="0">
                  <c:v>0.25</c:v>
                </c:pt>
                <c:pt idx="1">
                  <c:v>0.04</c:v>
                </c:pt>
                <c:pt idx="2" formatCode="0.00">
                  <c:v>0.09</c:v>
                </c:pt>
                <c:pt idx="3" formatCode="0.00">
                  <c:v>0.26</c:v>
                </c:pt>
                <c:pt idx="4" formatCode="0.00">
                  <c:v>1.36</c:v>
                </c:pt>
                <c:pt idx="5" formatCode="0.00">
                  <c:v>0.88</c:v>
                </c:pt>
                <c:pt idx="6" formatCode="0.00">
                  <c:v>0.37</c:v>
                </c:pt>
              </c:numCache>
            </c:numRef>
          </c:val>
          <c:extLst>
            <c:ext xmlns:c16="http://schemas.microsoft.com/office/drawing/2014/chart" uri="{C3380CC4-5D6E-409C-BE32-E72D297353CC}">
              <c16:uniqueId val="{0000000E-6319-43ED-B8B8-4D8CF34FAC34}"/>
            </c:ext>
          </c:extLst>
        </c:ser>
        <c:ser>
          <c:idx val="1"/>
          <c:order val="1"/>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10-6319-43ED-B8B8-4D8CF34FAC3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12-6319-43ED-B8B8-4D8CF34FAC3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14-6319-43ED-B8B8-4D8CF34FAC3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16-6319-43ED-B8B8-4D8CF34FAC3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18-6319-43ED-B8B8-4D8CF34FAC34}"/>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1A-6319-43ED-B8B8-4D8CF34FAC3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1C-6319-43ED-B8B8-4D8CF34FAC34}"/>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'[Data organisation.xlsx]NCA Cathode ONLY'!$B$26:$B$32</c:f>
              <c:strCache>
                <c:ptCount val="7"/>
                <c:pt idx="0">
                  <c:v>Lithium hydroxide</c:v>
                </c:pt>
                <c:pt idx="1">
                  <c:v>Oxygen</c:v>
                </c:pt>
                <c:pt idx="2">
                  <c:v>Aluminium sulphate</c:v>
                </c:pt>
                <c:pt idx="3">
                  <c:v>Cobalt sulphate</c:v>
                </c:pt>
                <c:pt idx="4">
                  <c:v>Nickel sulphate</c:v>
                </c:pt>
                <c:pt idx="5">
                  <c:v>Sodium hydroxide</c:v>
                </c:pt>
                <c:pt idx="6">
                  <c:v>Ammonia</c:v>
                </c:pt>
              </c:strCache>
            </c:strRef>
          </c:cat>
          <c:val>
            <c:numRef>
              <c:f>'[Data organisation.xlsx]NCA Cathode ONLY'!$D$26:$D$32</c:f>
              <c:numCache>
                <c:formatCode>0.0</c:formatCode>
                <c:ptCount val="7"/>
                <c:pt idx="0">
                  <c:v>20.161290322580648</c:v>
                </c:pt>
                <c:pt idx="1">
                  <c:v>3.225806451612903</c:v>
                </c:pt>
                <c:pt idx="2">
                  <c:v>3.0405405405405403</c:v>
                </c:pt>
                <c:pt idx="3">
                  <c:v>8.7837837837837842</c:v>
                </c:pt>
                <c:pt idx="4">
                  <c:v>45.945945945945951</c:v>
                </c:pt>
                <c:pt idx="5">
                  <c:v>29.72972972972973</c:v>
                </c:pt>
                <c:pt idx="6">
                  <c:v>12.5</c:v>
                </c:pt>
              </c:numCache>
            </c:numRef>
          </c:val>
          <c:extLst>
            <c:ext xmlns:c16="http://schemas.microsoft.com/office/drawing/2014/chart" uri="{C3380CC4-5D6E-409C-BE32-E72D297353CC}">
              <c16:uniqueId val="{0000001D-6319-43ED-B8B8-4D8CF34FAC34}"/>
            </c:ext>
          </c:extLst>
        </c:ser>
        <c:ser>
          <c:idx val="2"/>
          <c:order val="2"/>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1F-6319-43ED-B8B8-4D8CF34FAC3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21-6319-43ED-B8B8-4D8CF34FAC3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23-6319-43ED-B8B8-4D8CF34FAC3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25-6319-43ED-B8B8-4D8CF34FAC3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27-6319-43ED-B8B8-4D8CF34FAC34}"/>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29-6319-43ED-B8B8-4D8CF34FAC3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2B-6319-43ED-B8B8-4D8CF34FAC34}"/>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'[Data organisation.xlsx]NCA Cathode ONLY'!$B$26:$B$32</c:f>
              <c:strCache>
                <c:ptCount val="7"/>
                <c:pt idx="0">
                  <c:v>Lithium hydroxide</c:v>
                </c:pt>
                <c:pt idx="1">
                  <c:v>Oxygen</c:v>
                </c:pt>
                <c:pt idx="2">
                  <c:v>Aluminium sulphate</c:v>
                </c:pt>
                <c:pt idx="3">
                  <c:v>Cobalt sulphate</c:v>
                </c:pt>
                <c:pt idx="4">
                  <c:v>Nickel sulphate</c:v>
                </c:pt>
                <c:pt idx="5">
                  <c:v>Sodium hydroxide</c:v>
                </c:pt>
                <c:pt idx="6">
                  <c:v>Ammonia</c:v>
                </c:pt>
              </c:strCache>
            </c:strRef>
          </c:cat>
          <c:val>
            <c:numRef>
              <c:f>'[Data organisation.xlsx]NCA Cathode ONLY'!$E$26:$E$32</c:f>
              <c:numCache>
                <c:formatCode>0.00</c:formatCode>
                <c:ptCount val="7"/>
                <c:pt idx="0">
                  <c:v>37.284274193548399</c:v>
                </c:pt>
                <c:pt idx="1">
                  <c:v>5.9654838709677422</c:v>
                </c:pt>
                <c:pt idx="2">
                  <c:v>4.3071196621621626</c:v>
                </c:pt>
                <c:pt idx="3">
                  <c:v>12.442790135135137</c:v>
                </c:pt>
                <c:pt idx="4">
                  <c:v>65.085363783783805</c:v>
                </c:pt>
                <c:pt idx="5">
                  <c:v>42.114058918918928</c:v>
                </c:pt>
                <c:pt idx="6">
                  <c:v>17.707047500000002</c:v>
                </c:pt>
              </c:numCache>
            </c:numRef>
          </c:val>
          <c:extLst>
            <c:ext xmlns:c16="http://schemas.microsoft.com/office/drawing/2014/chart" uri="{C3380CC4-5D6E-409C-BE32-E72D297353CC}">
              <c16:uniqueId val="{0000002C-6319-43ED-B8B8-4D8CF34FAC34}"/>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r>
              <a:rPr lang="en-US"/>
              <a:t>US Electric Grid Emissions per KwH</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'Use Phase'!$C$90:$D$90</c:f>
              <c:strCache>
                <c:ptCount val="2"/>
                <c:pt idx="0">
                  <c:v>Climate change</c:v>
                </c:pt>
                <c:pt idx="1">
                  <c:v>kg CO2 eq</c:v>
                </c:pt>
              </c:strCache>
            </c:strRef>
          </c:tx>
          <c:spPr>
            <a:gradFill rotWithShape="1">
              <a:gsLst>
                <a:gs pos="0">
                  <a:schemeClr val="accent1">
                    <a:tint val="96000"/>
                    <a:lumMod val="100000"/>
                  </a:schemeClr>
                </a:gs>
                <a:gs pos="78000">
                  <a:schemeClr val="accent1">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'Use Phase'!$E$88:$K$89</c:f>
              <c:multiLvlStrCache>
                <c:ptCount val="7"/>
                <c:lvl>
                  <c:pt idx="0">
                    <c:v>RNA</c:v>
                  </c:pt>
                  <c:pt idx="1">
                    <c:v>RNA</c:v>
                  </c:pt>
                  <c:pt idx="2">
                    <c:v>RNA</c:v>
                  </c:pt>
                  <c:pt idx="3">
                    <c:v>RNA</c:v>
                  </c:pt>
                  <c:pt idx="4">
                    <c:v>RNA</c:v>
                  </c:pt>
                  <c:pt idx="5">
                    <c:v>FR</c:v>
                  </c:pt>
                  <c:pt idx="6">
                    <c:v>RNA</c:v>
                  </c:pt>
                </c:lvl>
                <c:lvl>
                  <c:pt idx="0">
                    <c:v>Natural Gas</c:v>
                  </c:pt>
                  <c:pt idx="1">
                    <c:v>Hard Coal</c:v>
                  </c:pt>
                  <c:pt idx="2">
                    <c:v>Nuclear</c:v>
                  </c:pt>
                  <c:pt idx="3">
                    <c:v>Solar</c:v>
                  </c:pt>
                  <c:pt idx="4">
                    <c:v>Wind Power</c:v>
                  </c:pt>
                  <c:pt idx="5">
                    <c:v>Hydropower</c:v>
                  </c:pt>
                  <c:pt idx="6">
                    <c:v>Biomass</c:v>
                  </c:pt>
                </c:lvl>
              </c:multiLvlStrCache>
            </c:multiLvlStrRef>
          </c:cat>
          <c:val>
            <c:numRef>
              <c:f>'Use Phase'!$E$90:$K$90</c:f>
              <c:numCache>
                <c:formatCode>General</c:formatCode>
                <c:ptCount val="7"/>
                <c:pt idx="0">
                  <c:v>0.24399999999999999</c:v>
                </c:pt>
                <c:pt idx="1">
                  <c:v>0.20699999999999999</c:v>
                </c:pt>
                <c:pt idx="2">
                  <c:v>2E-3</c:v>
                </c:pt>
                <c:pt idx="3">
                  <c:v>2E-3</c:v>
                </c:pt>
                <c:pt idx="4">
                  <c:v>1E-3</c:v>
                </c:pt>
                <c:pt idx="5">
                  <c:v>1E-3</c:v>
                </c:pt>
                <c:pt idx="6">
                  <c:v>1E-3</c:v>
                </c:pt>
              </c:numCache>
            </c:numRef>
          </c:val>
          <c:extLst>
            <c:ext xmlns:c16="http://schemas.microsoft.com/office/drawing/2014/chart" uri="{C3380CC4-5D6E-409C-BE32-E72D297353CC}">
              <c16:uniqueId val="{00000000-767B-47C8-8120-BC29685EAF5D}"/>
            </c:ext>
          </c:extLst>
        </c:ser>
        <c:dLbls>
          <c:dLblPos val="inEnd"/>
          <c:showLegendKey val="0"/>
          <c:showVal val="1"/>
          <c:showCatName val="0"/>
          <c:showSerName val="0"/>
          <c:showPercent val="0"/>
          <c:showBubbleSize val="0"/>
        </c:dLbls>
        <c:gapWidth val="100"/>
        <c:overlap val="-24"/>
        <c:axId val="1762695280"/>
        <c:axId val="1704235632"/>
      </c:barChart>
      <c:catAx>
        <c:axId val="1762695280"/>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r>
                  <a:rPr lang="en-GB"/>
                  <a:t>Energy Source</a:t>
                </a:r>
              </a:p>
            </c:rich>
          </c:tx>
          <c:layout>
            <c:manualLayout>
              <c:xMode val="edge"/>
              <c:yMode val="edge"/>
              <c:x val="0.45476871026959781"/>
              <c:y val="0.9532248650973245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704235632"/>
        <c:crosses val="autoZero"/>
        <c:auto val="1"/>
        <c:lblAlgn val="ctr"/>
        <c:lblOffset val="100"/>
        <c:noMultiLvlLbl val="0"/>
      </c:catAx>
      <c:valAx>
        <c:axId val="17042356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solidFill>
                    <a:latin typeface="+mn-lt"/>
                    <a:ea typeface="+mn-ea"/>
                    <a:cs typeface="+mn-cs"/>
                  </a:defRPr>
                </a:pPr>
                <a:r>
                  <a:rPr lang="en-GB" sz="1197" b="0" i="0" u="none" strike="noStrike" kern="1200" baseline="0">
                    <a:solidFill>
                      <a:prstClr val="black">
                        <a:lumMod val="65000"/>
                        <a:lumOff val="35000"/>
                      </a:prstClr>
                    </a:solidFill>
                  </a:rPr>
                  <a:t>Emissions (kg CO2 eq)</a:t>
                </a:r>
              </a:p>
            </c:rich>
          </c:tx>
          <c:layout>
            <c:manualLayout>
              <c:xMode val="edge"/>
              <c:yMode val="edge"/>
              <c:x val="1.3069952473301057E-2"/>
              <c:y val="0.31143542214595943"/>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7626952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solidFill>
            <a:schemeClr val="tx1"/>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745285905977084E-2"/>
          <c:y val="0.20465627517916771"/>
          <c:w val="0.8945618717483933"/>
          <c:h val="0.53446475571662844"/>
        </c:manualLayout>
      </c:layout>
      <c:barChart>
        <c:barDir val="col"/>
        <c:grouping val="clustered"/>
        <c:varyColors val="0"/>
        <c:ser>
          <c:idx val="0"/>
          <c:order val="0"/>
          <c:tx>
            <c:strRef>
              <c:f>Sheet1!$B$1</c:f>
              <c:strCache>
                <c:ptCount val="1"/>
                <c:pt idx="0">
                  <c:v>Pyrolysis</c:v>
                </c:pt>
              </c:strCache>
            </c:strRef>
          </c:tx>
          <c:spPr>
            <a:gradFill rotWithShape="1">
              <a:gsLst>
                <a:gs pos="0">
                  <a:schemeClr val="accent1">
                    <a:tint val="96000"/>
                    <a:lumMod val="100000"/>
                  </a:schemeClr>
                </a:gs>
                <a:gs pos="78000">
                  <a:schemeClr val="accent1">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35.323999999999998</c:v>
                </c:pt>
              </c:numCache>
            </c:numRef>
          </c:val>
          <c:extLst>
            <c:ext xmlns:c16="http://schemas.microsoft.com/office/drawing/2014/chart" uri="{C3380CC4-5D6E-409C-BE32-E72D297353CC}">
              <c16:uniqueId val="{00000000-53A2-4E9E-AEDE-128F0FA383CA}"/>
            </c:ext>
          </c:extLst>
        </c:ser>
        <c:ser>
          <c:idx val="1"/>
          <c:order val="1"/>
          <c:tx>
            <c:strRef>
              <c:f>Sheet1!$C$1</c:f>
              <c:strCache>
                <c:ptCount val="1"/>
                <c:pt idx="0">
                  <c:v>Smelting</c:v>
                </c:pt>
              </c:strCache>
            </c:strRef>
          </c:tx>
          <c:spPr>
            <a:gradFill rotWithShape="1">
              <a:gsLst>
                <a:gs pos="0">
                  <a:schemeClr val="accent2">
                    <a:tint val="96000"/>
                    <a:lumMod val="100000"/>
                  </a:schemeClr>
                </a:gs>
                <a:gs pos="78000">
                  <a:schemeClr val="accent2">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119.5</c:v>
                </c:pt>
              </c:numCache>
            </c:numRef>
          </c:val>
          <c:extLst>
            <c:ext xmlns:c16="http://schemas.microsoft.com/office/drawing/2014/chart" uri="{C3380CC4-5D6E-409C-BE32-E72D297353CC}">
              <c16:uniqueId val="{00000001-53A2-4E9E-AEDE-128F0FA383CA}"/>
            </c:ext>
          </c:extLst>
        </c:ser>
        <c:ser>
          <c:idx val="2"/>
          <c:order val="2"/>
          <c:tx>
            <c:strRef>
              <c:f>Sheet1!$D$1</c:f>
              <c:strCache>
                <c:ptCount val="1"/>
                <c:pt idx="0">
                  <c:v>Hydrometallurgy</c:v>
                </c:pt>
              </c:strCache>
            </c:strRef>
          </c:tx>
          <c:spPr>
            <a:gradFill rotWithShape="1">
              <a:gsLst>
                <a:gs pos="0">
                  <a:schemeClr val="accent3">
                    <a:tint val="96000"/>
                    <a:lumMod val="100000"/>
                  </a:schemeClr>
                </a:gs>
                <a:gs pos="78000">
                  <a:schemeClr val="accent3">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7.6479999999999997</c:v>
                </c:pt>
              </c:numCache>
            </c:numRef>
          </c:val>
          <c:extLst>
            <c:ext xmlns:c16="http://schemas.microsoft.com/office/drawing/2014/chart" uri="{C3380CC4-5D6E-409C-BE32-E72D297353CC}">
              <c16:uniqueId val="{00000002-53A2-4E9E-AEDE-128F0FA383CA}"/>
            </c:ext>
          </c:extLst>
        </c:ser>
        <c:dLbls>
          <c:dLblPos val="outEnd"/>
          <c:showLegendKey val="0"/>
          <c:showVal val="1"/>
          <c:showCatName val="0"/>
          <c:showSerName val="0"/>
          <c:showPercent val="0"/>
          <c:showBubbleSize val="0"/>
        </c:dLbls>
        <c:gapWidth val="100"/>
        <c:overlap val="-24"/>
        <c:axId val="1668453712"/>
        <c:axId val="1668478192"/>
      </c:barChart>
      <c:catAx>
        <c:axId val="1668453712"/>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Recycling method</a:t>
                </a:r>
              </a:p>
            </c:rich>
          </c:tx>
          <c:layout>
            <c:manualLayout>
              <c:xMode val="edge"/>
              <c:yMode val="edge"/>
              <c:x val="0.45226962938556015"/>
              <c:y val="0.8389625001550139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1668478192"/>
        <c:crosses val="autoZero"/>
        <c:auto val="1"/>
        <c:lblAlgn val="ctr"/>
        <c:lblOffset val="100"/>
        <c:noMultiLvlLbl val="0"/>
      </c:catAx>
      <c:valAx>
        <c:axId val="1668478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197" b="0" i="0" u="none" strike="noStrike" kern="1200" baseline="0">
                    <a:solidFill>
                      <a:prstClr val="black">
                        <a:lumMod val="65000"/>
                        <a:lumOff val="35000"/>
                      </a:prstClr>
                    </a:solidFill>
                    <a:latin typeface="+mn-lt"/>
                    <a:ea typeface="+mn-ea"/>
                    <a:cs typeface="+mn-cs"/>
                  </a:defRPr>
                </a:pPr>
                <a:r>
                  <a:rPr lang="en-GB" sz="1200" b="0" i="0" u="none" strike="noStrike" kern="1200" baseline="0">
                    <a:solidFill>
                      <a:prstClr val="black">
                        <a:lumMod val="65000"/>
                        <a:lumOff val="35000"/>
                      </a:prstClr>
                    </a:solidFill>
                  </a:rPr>
                  <a:t>GWP (kg CO2 eq)</a:t>
                </a:r>
              </a:p>
              <a:p>
                <a:pPr marL="0" marR="0" lvl="0" indent="0" algn="ctr" defTabSz="914400" rtl="0" eaLnBrk="1" fontAlgn="auto" latinLnBrk="0" hangingPunct="1">
                  <a:lnSpc>
                    <a:spcPct val="100000"/>
                  </a:lnSpc>
                  <a:spcBef>
                    <a:spcPts val="0"/>
                  </a:spcBef>
                  <a:spcAft>
                    <a:spcPts val="0"/>
                  </a:spcAft>
                  <a:buClrTx/>
                  <a:buSzTx/>
                  <a:buFontTx/>
                  <a:buNone/>
                  <a:tabLst/>
                  <a:defRPr>
                    <a:solidFill>
                      <a:prstClr val="black">
                        <a:lumMod val="65000"/>
                        <a:lumOff val="35000"/>
                      </a:prstClr>
                    </a:solidFill>
                  </a:defRPr>
                </a:pPr>
                <a:endParaRPr lang="en-GB"/>
              </a:p>
            </c:rich>
          </c:tx>
          <c:layout>
            <c:manualLayout>
              <c:xMode val="edge"/>
              <c:yMode val="edge"/>
              <c:x val="0"/>
              <c:y val="0.33645543588142784"/>
            </c:manualLayout>
          </c:layout>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197" b="0" i="0" u="none" strike="noStrike" kern="1200" baseline="0">
                  <a:solidFill>
                    <a:prstClr val="black">
                      <a:lumMod val="65000"/>
                      <a:lumOff val="35000"/>
                    </a:prst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8453712"/>
        <c:crosses val="autoZero"/>
        <c:crossBetween val="between"/>
      </c:valAx>
      <c:spPr>
        <a:noFill/>
        <a:ln w="25400">
          <a:noFill/>
        </a:ln>
        <a:effectLst/>
      </c:spPr>
    </c:plotArea>
    <c:legend>
      <c:legendPos val="b"/>
      <c:layout>
        <c:manualLayout>
          <c:xMode val="edge"/>
          <c:yMode val="edge"/>
          <c:x val="8.5243834671418967E-2"/>
          <c:y val="0.75174705354747007"/>
          <c:w val="0.91057256731461333"/>
          <c:h val="5.654286958600401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 organisation.xlsx]Raw Materials Pivot!PivotTable1</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Main</a:t>
            </a:r>
            <a:r>
              <a:rPr lang="en-US" baseline="0"/>
              <a:t> </a:t>
            </a:r>
            <a:r>
              <a:rPr lang="en-US"/>
              <a:t>Raw Material Costs</a:t>
            </a:r>
          </a:p>
        </c:rich>
      </c:tx>
      <c:layout>
        <c:manualLayout>
          <c:xMode val="edge"/>
          <c:yMode val="edge"/>
          <c:x val="0.39708674791103793"/>
          <c:y val="2.127659574468085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19050">
            <a:solidFill>
              <a:schemeClr val="lt1"/>
            </a:solid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w="19050">
            <a:solidFill>
              <a:schemeClr val="lt1"/>
            </a:solid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w="19050">
            <a:solidFill>
              <a:schemeClr val="lt1"/>
            </a:solid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w="19050">
            <a:solidFill>
              <a:schemeClr val="lt1"/>
            </a:solid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w="19050">
            <a:solidFill>
              <a:schemeClr val="lt1"/>
            </a:solid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w="19050">
            <a:solidFill>
              <a:schemeClr val="lt1"/>
            </a:solid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w="19050">
            <a:solidFill>
              <a:schemeClr val="lt1"/>
            </a:solid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w="19050">
            <a:solidFill>
              <a:schemeClr val="lt1"/>
            </a:solid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w="19050">
            <a:solidFill>
              <a:schemeClr val="lt1"/>
            </a:solid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w="19050">
            <a:solidFill>
              <a:schemeClr val="lt1"/>
            </a:solid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w="19050">
            <a:solidFill>
              <a:schemeClr val="lt1"/>
            </a:solid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w="19050">
            <a:solidFill>
              <a:schemeClr val="lt1"/>
            </a:solid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w="19050">
            <a:solidFill>
              <a:schemeClr val="lt1"/>
            </a:solid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w="19050">
            <a:solidFill>
              <a:schemeClr val="lt1"/>
            </a:solid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w="19050">
            <a:solidFill>
              <a:schemeClr val="lt1"/>
            </a:solidFill>
          </a:ln>
          <a:effectLst/>
        </c:spPr>
        <c:marker>
          <c:symbol val="none"/>
        </c:marker>
      </c:pivotFmt>
      <c:pivotFmt>
        <c:idx val="41"/>
        <c:spPr>
          <a:solidFill>
            <a:schemeClr val="accent1"/>
          </a:solidFill>
          <a:ln w="19050">
            <a:solidFill>
              <a:schemeClr val="lt1"/>
            </a:solidFill>
          </a:ln>
          <a:effectLst/>
        </c:spPr>
        <c:marker>
          <c:symbol val="none"/>
        </c:marker>
      </c:pivotFmt>
      <c:pivotFmt>
        <c:idx val="42"/>
        <c:spPr>
          <a:solidFill>
            <a:schemeClr val="accent1"/>
          </a:solidFill>
          <a:ln w="19050">
            <a:solidFill>
              <a:schemeClr val="lt1"/>
            </a:solidFill>
          </a:ln>
          <a:effectLst/>
        </c:spPr>
        <c:marker>
          <c:symbol val="none"/>
        </c:marker>
      </c:pivotFmt>
      <c:pivotFmt>
        <c:idx val="43"/>
        <c:spPr>
          <a:solidFill>
            <a:schemeClr val="accent1"/>
          </a:solidFill>
          <a:ln w="19050">
            <a:solidFill>
              <a:schemeClr val="lt1"/>
            </a:solidFill>
          </a:ln>
          <a:effectLst/>
        </c:spPr>
        <c:marker>
          <c:symbol val="none"/>
        </c:marker>
      </c:pivotFmt>
      <c:pivotFmt>
        <c:idx val="44"/>
        <c:spPr>
          <a:solidFill>
            <a:schemeClr val="accent1"/>
          </a:solidFill>
          <a:ln w="19050">
            <a:solidFill>
              <a:schemeClr val="lt1"/>
            </a:solidFill>
          </a:ln>
          <a:effectLst/>
        </c:spPr>
        <c:marker>
          <c:symbol val="none"/>
        </c:marker>
      </c:pivotFmt>
      <c:pivotFmt>
        <c:idx val="45"/>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w="19050">
            <a:solidFill>
              <a:schemeClr val="lt1"/>
            </a:solid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63"/>
        <c:spPr>
          <a:solidFill>
            <a:schemeClr val="accent1"/>
          </a:solidFill>
          <a:ln w="19050">
            <a:solidFill>
              <a:schemeClr val="lt1"/>
            </a:solid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64"/>
        <c:spPr>
          <a:solidFill>
            <a:schemeClr val="accent1"/>
          </a:solidFill>
          <a:ln w="19050">
            <a:solidFill>
              <a:schemeClr val="lt1"/>
            </a:solid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65"/>
        <c:spPr>
          <a:solidFill>
            <a:schemeClr val="accent1"/>
          </a:solidFill>
          <a:ln w="19050">
            <a:solidFill>
              <a:schemeClr val="lt1"/>
            </a:solid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66"/>
        <c:spPr>
          <a:solidFill>
            <a:schemeClr val="accent1"/>
          </a:solidFill>
          <a:ln w="19050">
            <a:solidFill>
              <a:schemeClr val="lt1"/>
            </a:solid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67"/>
        <c:spPr>
          <a:solidFill>
            <a:schemeClr val="accent1"/>
          </a:solidFill>
          <a:ln w="19050">
            <a:solidFill>
              <a:schemeClr val="lt1"/>
            </a:solid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68"/>
        <c:spPr>
          <a:solidFill>
            <a:schemeClr val="accent1"/>
          </a:solidFill>
          <a:ln w="19050">
            <a:solidFill>
              <a:schemeClr val="lt1"/>
            </a:solid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69"/>
        <c:spPr>
          <a:solidFill>
            <a:schemeClr val="accent1"/>
          </a:solidFill>
          <a:ln w="19050">
            <a:solidFill>
              <a:schemeClr val="lt1"/>
            </a:solid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7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4"/>
        <c:spPr>
          <a:solidFill>
            <a:schemeClr val="accent1"/>
          </a:solidFill>
          <a:ln w="19050">
            <a:solidFill>
              <a:schemeClr val="lt1"/>
            </a:solidFill>
          </a:ln>
          <a:effectLst/>
        </c:spPr>
        <c:marker>
          <c:symbol val="none"/>
        </c:marker>
      </c:pivotFmt>
      <c:pivotFmt>
        <c:idx val="7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7"/>
        <c:spPr>
          <a:solidFill>
            <a:schemeClr val="accent1"/>
          </a:solidFill>
          <a:ln w="19050">
            <a:solidFill>
              <a:schemeClr val="lt1"/>
            </a:solidFill>
          </a:ln>
          <a:effectLst/>
        </c:spPr>
      </c:pivotFmt>
      <c:pivotFmt>
        <c:idx val="78"/>
        <c:spPr>
          <a:solidFill>
            <a:schemeClr val="accent1"/>
          </a:solidFill>
          <a:ln w="19050">
            <a:solidFill>
              <a:schemeClr val="lt1"/>
            </a:solidFill>
          </a:ln>
          <a:effectLst/>
        </c:spPr>
      </c:pivotFmt>
      <c:pivotFmt>
        <c:idx val="79"/>
        <c:spPr>
          <a:solidFill>
            <a:schemeClr val="accent1"/>
          </a:solidFill>
          <a:ln w="19050">
            <a:solidFill>
              <a:schemeClr val="lt1"/>
            </a:solidFill>
          </a:ln>
          <a:effectLst/>
        </c:spPr>
      </c:pivotFmt>
      <c:pivotFmt>
        <c:idx val="80"/>
        <c:spPr>
          <a:solidFill>
            <a:schemeClr val="accent1"/>
          </a:solidFill>
          <a:ln w="19050">
            <a:solidFill>
              <a:schemeClr val="lt1"/>
            </a:solidFill>
          </a:ln>
          <a:effectLst/>
        </c:spPr>
      </c:pivotFmt>
      <c:pivotFmt>
        <c:idx val="81"/>
        <c:spPr>
          <a:solidFill>
            <a:schemeClr val="accent1"/>
          </a:solidFill>
          <a:ln w="19050">
            <a:solidFill>
              <a:schemeClr val="lt1"/>
            </a:solidFill>
          </a:ln>
          <a:effectLst/>
        </c:spPr>
      </c:pivotFmt>
      <c:pivotFmt>
        <c:idx val="8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3"/>
        <c:spPr>
          <a:solidFill>
            <a:schemeClr val="accent1"/>
          </a:solidFill>
          <a:ln w="19050">
            <a:solidFill>
              <a:schemeClr val="lt1"/>
            </a:solidFill>
          </a:ln>
          <a:effectLst/>
        </c:spPr>
      </c:pivotFmt>
      <c:pivotFmt>
        <c:idx val="84"/>
        <c:spPr>
          <a:solidFill>
            <a:schemeClr val="accent1"/>
          </a:solidFill>
          <a:ln w="19050">
            <a:solidFill>
              <a:schemeClr val="lt1"/>
            </a:solidFill>
          </a:ln>
          <a:effectLst/>
        </c:spPr>
      </c:pivotFmt>
      <c:pivotFmt>
        <c:idx val="85"/>
        <c:spPr>
          <a:solidFill>
            <a:schemeClr val="accent1"/>
          </a:solidFill>
          <a:ln w="19050">
            <a:solidFill>
              <a:schemeClr val="lt1"/>
            </a:solidFill>
          </a:ln>
          <a:effectLst/>
        </c:spPr>
      </c:pivotFmt>
      <c:pivotFmt>
        <c:idx val="86"/>
        <c:spPr>
          <a:solidFill>
            <a:schemeClr val="accent1"/>
          </a:solidFill>
          <a:ln w="19050">
            <a:solidFill>
              <a:schemeClr val="lt1"/>
            </a:solidFill>
          </a:ln>
          <a:effectLst/>
        </c:spPr>
      </c:pivotFmt>
      <c:pivotFmt>
        <c:idx val="87"/>
        <c:spPr>
          <a:solidFill>
            <a:schemeClr val="accent1"/>
          </a:solidFill>
          <a:ln w="19050">
            <a:solidFill>
              <a:schemeClr val="lt1"/>
            </a:solidFill>
          </a:ln>
          <a:effectLst/>
        </c:spPr>
      </c:pivotFmt>
    </c:pivotFmts>
    <c:plotArea>
      <c:layout/>
      <c:pieChart>
        <c:varyColors val="1"/>
        <c:ser>
          <c:idx val="0"/>
          <c:order val="0"/>
          <c:tx>
            <c:strRef>
              <c:f>'Raw Materials Pivot'!$B$3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965-4EBD-93BB-2DC8B38FC47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965-4EBD-93BB-2DC8B38FC47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965-4EBD-93BB-2DC8B38FC47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965-4EBD-93BB-2DC8B38FC47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965-4EBD-93BB-2DC8B38FC47E}"/>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'Raw Materials Pivot'!$A$4:$A$9</c:f>
              <c:strCache>
                <c:ptCount val="5"/>
                <c:pt idx="0">
                  <c:v>Aluminium  </c:v>
                </c:pt>
                <c:pt idx="1">
                  <c:v>Cobalt</c:v>
                </c:pt>
                <c:pt idx="2">
                  <c:v>Graphite</c:v>
                </c:pt>
                <c:pt idx="3">
                  <c:v>Lithium </c:v>
                </c:pt>
                <c:pt idx="4">
                  <c:v>Nickel</c:v>
                </c:pt>
              </c:strCache>
            </c:strRef>
          </c:cat>
          <c:val>
            <c:numRef>
              <c:f>'Raw Materials Pivot'!$B$4:$B$9</c:f>
              <c:numCache>
                <c:formatCode>0.00%</c:formatCode>
                <c:ptCount val="5"/>
                <c:pt idx="0">
                  <c:v>2.86526195872297E-2</c:v>
                </c:pt>
                <c:pt idx="1">
                  <c:v>0.11369034181015923</c:v>
                </c:pt>
                <c:pt idx="2">
                  <c:v>0.11148518519733693</c:v>
                </c:pt>
                <c:pt idx="3">
                  <c:v>0.35447803855063365</c:v>
                </c:pt>
                <c:pt idx="4">
                  <c:v>0.39169381485464055</c:v>
                </c:pt>
              </c:numCache>
            </c:numRef>
          </c:val>
          <c:extLst>
            <c:ext xmlns:c16="http://schemas.microsoft.com/office/drawing/2014/chart" uri="{C3380CC4-5D6E-409C-BE32-E72D297353CC}">
              <c16:uniqueId val="{0000000A-2965-4EBD-93BB-2DC8B38FC47E}"/>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l"/>
      <c:overlay val="0"/>
      <c:spPr>
        <a:solidFill>
          <a:srgbClr val="FFFFFF"/>
        </a:solid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lumMod val="95000"/>
      </a:schemeClr>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 organisation.xlsx]Raw Materials 2Pivot!PivotTable2</c:name>
    <c:fmtId val="-1"/>
  </c:pivotSource>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a:t>Mass (kg)</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cene3d>
            <a:camera prst="orthographicFront">
              <a:rot lat="0" lon="0" rev="0"/>
            </a:camera>
            <a:lightRig rig="threePt" dir="tl"/>
          </a:scene3d>
          <a:sp3d prstMaterial="plastic">
            <a:bevelT w="0" h="0"/>
          </a:sp3d>
        </c:spPr>
        <c:marker>
          <c:spPr>
            <a:solidFill>
              <a:schemeClr val="accent1"/>
            </a:solidFill>
            <a:ln w="9525">
              <a:solidFill>
                <a:schemeClr val="accent1"/>
              </a:solidFill>
              <a:round/>
            </a:ln>
            <a:effectLst/>
            <a:scene3d>
              <a:camera prst="orthographicFront">
                <a:rot lat="0" lon="0" rev="0"/>
              </a:camera>
              <a:lightRig rig="threePt" dir="tl"/>
            </a:scene3d>
            <a:sp3d prstMaterial="plastic">
              <a:bevelT w="0" h="0"/>
            </a:sp3d>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rot lat="0" lon="0" rev="0"/>
            </a:camera>
            <a:lightRig rig="threePt" dir="tl"/>
          </a:scene3d>
          <a:sp3d prstMaterial="plastic">
            <a:bevelT w="0" h="0"/>
          </a:sp3d>
        </c:spPr>
        <c:marker>
          <c:spPr>
            <a:solidFill>
              <a:schemeClr val="accent1"/>
            </a:solidFill>
            <a:ln w="9525">
              <a:solidFill>
                <a:schemeClr val="accent1"/>
              </a:solidFill>
              <a:round/>
            </a:ln>
            <a:effectLst/>
            <a:scene3d>
              <a:camera prst="orthographicFront">
                <a:rot lat="0" lon="0" rev="0"/>
              </a:camera>
              <a:lightRig rig="threePt" dir="tl"/>
            </a:scene3d>
            <a:sp3d prstMaterial="plastic">
              <a:bevelT w="0" h="0"/>
            </a:sp3d>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'Raw Materials 2Pivot'!$B$2</c:f>
              <c:strCache>
                <c:ptCount val="1"/>
                <c:pt idx="0">
                  <c:v>Total</c:v>
                </c:pt>
              </c:strCache>
            </c:strRef>
          </c:tx>
          <c:spPr>
            <a:gradFill rotWithShape="1">
              <a:gsLst>
                <a:gs pos="0">
                  <a:schemeClr val="accent1">
                    <a:tint val="96000"/>
                    <a:lumMod val="100000"/>
                  </a:schemeClr>
                </a:gs>
                <a:gs pos="78000">
                  <a:schemeClr val="accent1">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'Raw Materials 2Pivot'!$A$3:$A$8</c:f>
              <c:strCache>
                <c:ptCount val="5"/>
                <c:pt idx="0">
                  <c:v>Aluminium  </c:v>
                </c:pt>
                <c:pt idx="1">
                  <c:v>Cobalt</c:v>
                </c:pt>
                <c:pt idx="2">
                  <c:v>Graphite</c:v>
                </c:pt>
                <c:pt idx="3">
                  <c:v>Lithium </c:v>
                </c:pt>
                <c:pt idx="4">
                  <c:v>Nickel</c:v>
                </c:pt>
              </c:strCache>
            </c:strRef>
          </c:cat>
          <c:val>
            <c:numRef>
              <c:f>'Raw Materials 2Pivot'!$B$3:$B$8</c:f>
              <c:numCache>
                <c:formatCode>General</c:formatCode>
                <c:ptCount val="5"/>
                <c:pt idx="0">
                  <c:v>46.9</c:v>
                </c:pt>
                <c:pt idx="1">
                  <c:v>12.44</c:v>
                </c:pt>
                <c:pt idx="2">
                  <c:v>116.74</c:v>
                </c:pt>
                <c:pt idx="3">
                  <c:v>37.28</c:v>
                </c:pt>
                <c:pt idx="4">
                  <c:v>65.09</c:v>
                </c:pt>
              </c:numCache>
            </c:numRef>
          </c:val>
          <c:extLst>
            <c:ext xmlns:c16="http://schemas.microsoft.com/office/drawing/2014/chart" uri="{C3380CC4-5D6E-409C-BE32-E72D297353CC}">
              <c16:uniqueId val="{00000000-06AF-4C8E-9707-6A3DA26B41FE}"/>
            </c:ext>
          </c:extLst>
        </c:ser>
        <c:dLbls>
          <c:dLblPos val="outEnd"/>
          <c:showLegendKey val="0"/>
          <c:showVal val="1"/>
          <c:showCatName val="0"/>
          <c:showSerName val="0"/>
          <c:showPercent val="0"/>
          <c:showBubbleSize val="0"/>
        </c:dLbls>
        <c:gapWidth val="100"/>
        <c:overlap val="-24"/>
        <c:axId val="1229242728"/>
        <c:axId val="1153966856"/>
      </c:barChart>
      <c:catAx>
        <c:axId val="122924272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53966856"/>
        <c:crosses val="autoZero"/>
        <c:auto val="1"/>
        <c:lblAlgn val="ctr"/>
        <c:lblOffset val="100"/>
        <c:noMultiLvlLbl val="0"/>
      </c:catAx>
      <c:valAx>
        <c:axId val="1153966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29242728"/>
        <c:crosses val="autoZero"/>
        <c:crossBetween val="between"/>
      </c:valAx>
      <c:spPr>
        <a:noFill/>
        <a:ln>
          <a:noFill/>
        </a:ln>
        <a:effectLst/>
      </c:spPr>
    </c:plotArea>
    <c:plotVisOnly val="1"/>
    <c:dispBlanksAs val="gap"/>
    <c:showDLblsOverMax val="0"/>
  </c:chart>
  <c:spPr>
    <a:solidFill>
      <a:schemeClr val="bg1">
        <a:lumMod val="95000"/>
      </a:schemeClr>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Total GHG Impact</a:t>
            </a:r>
          </a:p>
        </c:rich>
      </c:tx>
      <c:layout>
        <c:manualLayout>
          <c:xMode val="edge"/>
          <c:yMode val="edge"/>
          <c:x val="0.2270782828282828"/>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doughnutChart>
        <c:varyColors val="1"/>
        <c:ser>
          <c:idx val="0"/>
          <c:order val="0"/>
          <c:tx>
            <c:strRef>
              <c:f>Sheet1!$B$1</c:f>
              <c:strCache>
                <c:ptCount val="1"/>
                <c:pt idx="0">
                  <c:v>Total emmisions</c:v>
                </c:pt>
              </c:strCache>
            </c:strRef>
          </c:tx>
          <c:dPt>
            <c:idx val="0"/>
            <c:bubble3D val="0"/>
            <c:spPr>
              <a:gradFill rotWithShape="1">
                <a:gsLst>
                  <a:gs pos="0">
                    <a:schemeClr val="accent1">
                      <a:tint val="96000"/>
                      <a:lumMod val="100000"/>
                    </a:schemeClr>
                  </a:gs>
                  <a:gs pos="78000">
                    <a:schemeClr val="accent1">
                      <a:shade val="94000"/>
                      <a:lumMod val="94000"/>
                    </a:schemeClr>
                  </a:gs>
                </a:gsLst>
                <a:lin ang="5400000" scaled="0"/>
              </a:gradFill>
              <a:ln>
                <a:noFill/>
              </a:ln>
              <a:effectLst>
                <a:outerShdw blurRad="38100" dist="25400" dir="5400000" rotWithShape="0">
                  <a:srgbClr val="000000">
                    <a:alpha val="35000"/>
                  </a:srgbClr>
                </a:outerShdw>
              </a:effectLst>
            </c:spPr>
            <c:extLst>
              <c:ext xmlns:c16="http://schemas.microsoft.com/office/drawing/2014/chart" uri="{C3380CC4-5D6E-409C-BE32-E72D297353CC}">
                <c16:uniqueId val="{00000001-AC62-4C4F-BF0D-368766C329E3}"/>
              </c:ext>
            </c:extLst>
          </c:dPt>
          <c:dPt>
            <c:idx val="1"/>
            <c:bubble3D val="0"/>
            <c:spPr>
              <a:gradFill rotWithShape="1">
                <a:gsLst>
                  <a:gs pos="0">
                    <a:schemeClr val="accent2">
                      <a:tint val="96000"/>
                      <a:lumMod val="100000"/>
                    </a:schemeClr>
                  </a:gs>
                  <a:gs pos="78000">
                    <a:schemeClr val="accent2">
                      <a:shade val="94000"/>
                      <a:lumMod val="94000"/>
                    </a:schemeClr>
                  </a:gs>
                </a:gsLst>
                <a:lin ang="5400000" scaled="0"/>
              </a:gradFill>
              <a:ln>
                <a:noFill/>
              </a:ln>
              <a:effectLst>
                <a:outerShdw blurRad="38100" dist="25400" dir="5400000" rotWithShape="0">
                  <a:srgbClr val="000000">
                    <a:alpha val="35000"/>
                  </a:srgbClr>
                </a:outerShdw>
              </a:effectLst>
            </c:spPr>
            <c:extLst>
              <c:ext xmlns:c16="http://schemas.microsoft.com/office/drawing/2014/chart" uri="{C3380CC4-5D6E-409C-BE32-E72D297353CC}">
                <c16:uniqueId val="{00000002-E257-4A6B-86F5-22CD2A7DA65C}"/>
              </c:ext>
            </c:extLst>
          </c:dPt>
          <c:dPt>
            <c:idx val="2"/>
            <c:bubble3D val="0"/>
            <c:spPr>
              <a:gradFill rotWithShape="1">
                <a:gsLst>
                  <a:gs pos="0">
                    <a:schemeClr val="accent3">
                      <a:tint val="96000"/>
                      <a:lumMod val="100000"/>
                    </a:schemeClr>
                  </a:gs>
                  <a:gs pos="78000">
                    <a:schemeClr val="accent3">
                      <a:shade val="94000"/>
                      <a:lumMod val="94000"/>
                    </a:schemeClr>
                  </a:gs>
                </a:gsLst>
                <a:lin ang="5400000" scaled="0"/>
              </a:gradFill>
              <a:ln>
                <a:noFill/>
              </a:ln>
              <a:effectLst>
                <a:outerShdw blurRad="38100" dist="25400" dir="5400000" rotWithShape="0">
                  <a:srgbClr val="000000">
                    <a:alpha val="35000"/>
                  </a:srgbClr>
                </a:outerShdw>
              </a:effectLst>
            </c:spPr>
            <c:extLst>
              <c:ext xmlns:c16="http://schemas.microsoft.com/office/drawing/2014/chart" uri="{C3380CC4-5D6E-409C-BE32-E72D297353CC}">
                <c16:uniqueId val="{00000003-E257-4A6B-86F5-22CD2A7DA65C}"/>
              </c:ext>
            </c:extLst>
          </c:dPt>
          <c:dPt>
            <c:idx val="3"/>
            <c:bubble3D val="0"/>
            <c:spPr>
              <a:gradFill rotWithShape="1">
                <a:gsLst>
                  <a:gs pos="0">
                    <a:schemeClr val="accent4">
                      <a:tint val="96000"/>
                      <a:lumMod val="100000"/>
                    </a:schemeClr>
                  </a:gs>
                  <a:gs pos="78000">
                    <a:schemeClr val="accent4">
                      <a:shade val="94000"/>
                      <a:lumMod val="94000"/>
                    </a:schemeClr>
                  </a:gs>
                </a:gsLst>
                <a:lin ang="5400000" scaled="0"/>
              </a:gradFill>
              <a:ln>
                <a:noFill/>
              </a:ln>
              <a:effectLst>
                <a:outerShdw blurRad="38100" dist="25400" dir="5400000" rotWithShape="0">
                  <a:srgbClr val="000000">
                    <a:alpha val="35000"/>
                  </a:srgbClr>
                </a:outerShdw>
              </a:effectLst>
            </c:spPr>
            <c:extLst>
              <c:ext xmlns:c16="http://schemas.microsoft.com/office/drawing/2014/chart" uri="{C3380CC4-5D6E-409C-BE32-E72D297353CC}">
                <c16:uniqueId val="{00000007-AC62-4C4F-BF0D-368766C329E3}"/>
              </c:ext>
            </c:extLst>
          </c:dPt>
          <c:dPt>
            <c:idx val="4"/>
            <c:bubble3D val="0"/>
            <c:spPr>
              <a:gradFill rotWithShape="1">
                <a:gsLst>
                  <a:gs pos="0">
                    <a:schemeClr val="accent5">
                      <a:tint val="96000"/>
                      <a:lumMod val="100000"/>
                    </a:schemeClr>
                  </a:gs>
                  <a:gs pos="78000">
                    <a:schemeClr val="accent5">
                      <a:shade val="94000"/>
                      <a:lumMod val="94000"/>
                    </a:schemeClr>
                  </a:gs>
                </a:gsLst>
                <a:lin ang="5400000" scaled="0"/>
              </a:gradFill>
              <a:ln>
                <a:noFill/>
              </a:ln>
              <a:effectLst>
                <a:outerShdw blurRad="38100" dist="25400" dir="5400000" rotWithShape="0">
                  <a:srgbClr val="000000">
                    <a:alpha val="35000"/>
                  </a:srgbClr>
                </a:outerShdw>
              </a:effectLst>
            </c:spPr>
            <c:extLst>
              <c:ext xmlns:c16="http://schemas.microsoft.com/office/drawing/2014/chart" uri="{C3380CC4-5D6E-409C-BE32-E72D297353CC}">
                <c16:uniqueId val="{00000009-1006-4F19-B5EF-1B83194532A0}"/>
              </c:ext>
            </c:extLst>
          </c:dPt>
          <c:dLbls>
            <c:dLbl>
              <c:idx val="2"/>
              <c:layout>
                <c:manualLayout>
                  <c:x val="-1.0700642791551883E-2"/>
                  <c:y val="2.4966928649038577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257-4A6B-86F5-22CD2A7DA65C}"/>
                </c:ext>
              </c:extLst>
            </c:dLbl>
            <c:dLbl>
              <c:idx val="3"/>
              <c:layout>
                <c:manualLayout>
                  <c:x val="-0.19533976124885219"/>
                  <c:y val="-7.24040930822145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AC62-4C4F-BF0D-368766C329E3}"/>
                </c:ext>
              </c:extLst>
            </c:dLbl>
            <c:dLbl>
              <c:idx val="4"/>
              <c:layout>
                <c:manualLayout>
                  <c:x val="-8.4550045913682273E-2"/>
                  <c:y val="-0.11235117892067771"/>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1006-4F19-B5EF-1B83194532A0}"/>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2"/>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Sheet1!$A$2:$A$6</c:f>
              <c:strCache>
                <c:ptCount val="5"/>
                <c:pt idx="0">
                  <c:v>Cathode Production</c:v>
                </c:pt>
                <c:pt idx="1">
                  <c:v>Remaining Production</c:v>
                </c:pt>
                <c:pt idx="2">
                  <c:v>Use phase</c:v>
                </c:pt>
                <c:pt idx="3">
                  <c:v>Transport</c:v>
                </c:pt>
                <c:pt idx="4">
                  <c:v>Recycling</c:v>
                </c:pt>
              </c:strCache>
            </c:strRef>
          </c:cat>
          <c:val>
            <c:numRef>
              <c:f>Sheet1!$B$2:$B$6</c:f>
              <c:numCache>
                <c:formatCode>General</c:formatCode>
                <c:ptCount val="5"/>
                <c:pt idx="0">
                  <c:v>1437</c:v>
                </c:pt>
                <c:pt idx="1">
                  <c:v>268</c:v>
                </c:pt>
                <c:pt idx="2">
                  <c:v>1530</c:v>
                </c:pt>
                <c:pt idx="3">
                  <c:v>110</c:v>
                </c:pt>
                <c:pt idx="4">
                  <c:v>162</c:v>
                </c:pt>
              </c:numCache>
            </c:numRef>
          </c:val>
          <c:extLst>
            <c:ext xmlns:c16="http://schemas.microsoft.com/office/drawing/2014/chart" uri="{C3380CC4-5D6E-409C-BE32-E72D297353CC}">
              <c16:uniqueId val="{00000000-E257-4A6B-86F5-22CD2A7DA65C}"/>
            </c:ext>
          </c:extLst>
        </c:ser>
        <c:dLbls>
          <c:showLegendKey val="0"/>
          <c:showVal val="0"/>
          <c:showCatName val="0"/>
          <c:showSerName val="0"/>
          <c:showPercent val="1"/>
          <c:showBubbleSize val="0"/>
          <c:showLeaderLines val="1"/>
        </c:dLbls>
        <c:firstSliceAng val="0"/>
        <c:holeSize val="61"/>
      </c:doughnutChart>
      <c:spPr>
        <a:noFill/>
        <a:ln>
          <a:noFill/>
        </a:ln>
        <a:effectLst/>
      </c:spPr>
    </c:plotArea>
    <c:legend>
      <c:legendPos val="b"/>
      <c:layout>
        <c:manualLayout>
          <c:xMode val="edge"/>
          <c:yMode val="edge"/>
          <c:x val="2.9401974288337927E-2"/>
          <c:y val="0.80160334863524285"/>
          <c:w val="0.94411134067952263"/>
          <c:h val="0.18341649417533354"/>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GB"/>
              <a:t>Top 5 Climate</a:t>
            </a:r>
            <a:r>
              <a:rPr lang="en-GB" baseline="0"/>
              <a:t> Impacts </a:t>
            </a:r>
            <a:r>
              <a:rPr lang="en-GB"/>
              <a:t>for NCA Cathode Production</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'[2__TeslaNCA_Cathode_Production.xlsx]Process impact contributions'!$H$30:$L$30</c:f>
              <c:strCache>
                <c:ptCount val="5"/>
                <c:pt idx="0">
                  <c:v>Nickel sulphate</c:v>
                </c:pt>
                <c:pt idx="1">
                  <c:v>Cobalt sulphate </c:v>
                </c:pt>
                <c:pt idx="2">
                  <c:v>Lithium hydroxide </c:v>
                </c:pt>
                <c:pt idx="3">
                  <c:v>Ammonia</c:v>
                </c:pt>
                <c:pt idx="4">
                  <c:v>Sodium hydroxide</c:v>
                </c:pt>
              </c:strCache>
            </c:strRef>
          </c:cat>
          <c:val>
            <c:numRef>
              <c:f>'[2__TeslaNCA_Cathode_Production.xlsx]Process impact contributions'!$H$31:$L$31</c:f>
              <c:numCache>
                <c:formatCode>0</c:formatCode>
                <c:ptCount val="5"/>
                <c:pt idx="0">
                  <c:v>696.92529501693002</c:v>
                </c:pt>
                <c:pt idx="1">
                  <c:v>448.50385628482331</c:v>
                </c:pt>
                <c:pt idx="2">
                  <c:v>213.97603435877073</c:v>
                </c:pt>
                <c:pt idx="3">
                  <c:v>38.193938476903639</c:v>
                </c:pt>
                <c:pt idx="4">
                  <c:v>32.640937124458759</c:v>
                </c:pt>
              </c:numCache>
            </c:numRef>
          </c:val>
          <c:extLst>
            <c:ext xmlns:c16="http://schemas.microsoft.com/office/drawing/2014/chart" uri="{C3380CC4-5D6E-409C-BE32-E72D297353CC}">
              <c16:uniqueId val="{00000000-F4D5-498F-8C32-DC0A2C9C9134}"/>
            </c:ext>
          </c:extLst>
        </c:ser>
        <c:dLbls>
          <c:dLblPos val="outEnd"/>
          <c:showLegendKey val="0"/>
          <c:showVal val="1"/>
          <c:showCatName val="0"/>
          <c:showSerName val="0"/>
          <c:showPercent val="0"/>
          <c:showBubbleSize val="0"/>
        </c:dLbls>
        <c:gapWidth val="100"/>
        <c:overlap val="-24"/>
        <c:axId val="1450342040"/>
        <c:axId val="1450342400"/>
      </c:barChart>
      <c:catAx>
        <c:axId val="145034204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0342400"/>
        <c:crosses val="autoZero"/>
        <c:auto val="1"/>
        <c:lblAlgn val="ctr"/>
        <c:lblOffset val="100"/>
        <c:noMultiLvlLbl val="0"/>
      </c:catAx>
      <c:valAx>
        <c:axId val="14503424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Emissions (kg CO2 eq)</a:t>
                </a:r>
              </a:p>
            </c:rich>
          </c:tx>
          <c:layout>
            <c:manualLayout>
              <c:xMode val="edge"/>
              <c:yMode val="edge"/>
              <c:x val="1.7760680093950276E-2"/>
              <c:y val="0.30424824975229459"/>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50342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w="12700">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GB"/>
              <a:t>Top 5 Climate Impacts for Remaining Battery Production</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'[3__Tesla_RestofBattery_Production.xlsx]Process impact contributions'!$E$33:$I$33</c:f>
              <c:strCache>
                <c:ptCount val="5"/>
                <c:pt idx="0">
                  <c:v>Methylpyrolidone </c:v>
                </c:pt>
                <c:pt idx="1">
                  <c:v>Polyvinylidene fluoride (PVDF)</c:v>
                </c:pt>
                <c:pt idx="2">
                  <c:v>Dimethyl carbonate</c:v>
                </c:pt>
                <c:pt idx="3">
                  <c:v>Ethyl Methyl Carbonate</c:v>
                </c:pt>
                <c:pt idx="4">
                  <c:v>Ethylene carbonate </c:v>
                </c:pt>
              </c:strCache>
            </c:strRef>
          </c:cat>
          <c:val>
            <c:numRef>
              <c:f>'[3__Tesla_RestofBattery_Production.xlsx]Process impact contributions'!$E$34:$I$34</c:f>
              <c:numCache>
                <c:formatCode>0</c:formatCode>
                <c:ptCount val="5"/>
                <c:pt idx="0">
                  <c:v>56.776970014332676</c:v>
                </c:pt>
                <c:pt idx="1">
                  <c:v>53.234642914610767</c:v>
                </c:pt>
                <c:pt idx="2">
                  <c:v>48.5864796968485</c:v>
                </c:pt>
                <c:pt idx="3">
                  <c:v>43.273772438482965</c:v>
                </c:pt>
                <c:pt idx="4">
                  <c:v>42.214544590391057</c:v>
                </c:pt>
              </c:numCache>
            </c:numRef>
          </c:val>
          <c:extLst>
            <c:ext xmlns:c16="http://schemas.microsoft.com/office/drawing/2014/chart" uri="{C3380CC4-5D6E-409C-BE32-E72D297353CC}">
              <c16:uniqueId val="{00000000-E218-4C8D-B479-3D196D760B11}"/>
            </c:ext>
          </c:extLst>
        </c:ser>
        <c:dLbls>
          <c:dLblPos val="outEnd"/>
          <c:showLegendKey val="0"/>
          <c:showVal val="1"/>
          <c:showCatName val="0"/>
          <c:showSerName val="0"/>
          <c:showPercent val="0"/>
          <c:showBubbleSize val="0"/>
        </c:dLbls>
        <c:gapWidth val="100"/>
        <c:overlap val="-24"/>
        <c:axId val="1267759024"/>
        <c:axId val="1267761544"/>
      </c:barChart>
      <c:catAx>
        <c:axId val="126775902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7761544"/>
        <c:crosses val="autoZero"/>
        <c:auto val="1"/>
        <c:lblAlgn val="ctr"/>
        <c:lblOffset val="100"/>
        <c:noMultiLvlLbl val="0"/>
      </c:catAx>
      <c:valAx>
        <c:axId val="1267761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Emissions (kg CO2 eq)</a:t>
                </a:r>
              </a:p>
            </c:rich>
          </c:tx>
          <c:layout>
            <c:manualLayout>
              <c:xMode val="edge"/>
              <c:yMode val="edge"/>
              <c:x val="1.9444377645986857E-2"/>
              <c:y val="0.30804972406419756"/>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67759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GB"/>
              <a:t>Emissions – 65 kg Nickel Transport</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Nickel!$O$100</c:f>
              <c:strCache>
                <c:ptCount val="1"/>
                <c:pt idx="0">
                  <c:v>Emissions - Nickel Transport</c:v>
                </c:pt>
              </c:strCache>
            </c:strRef>
          </c:tx>
          <c:spPr>
            <a:gradFill rotWithShape="1">
              <a:gsLst>
                <a:gs pos="0">
                  <a:schemeClr val="accent1">
                    <a:tint val="96000"/>
                    <a:lumMod val="100000"/>
                  </a:schemeClr>
                </a:gs>
                <a:gs pos="78000">
                  <a:schemeClr val="accent1">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Pt>
            <c:idx val="2"/>
            <c:invertIfNegative val="0"/>
            <c:bubble3D val="0"/>
            <c:spPr>
              <a:solidFill>
                <a:schemeClr val="accent1"/>
              </a:soli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0-65E7-4B36-B478-E33E56175EE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Nickel!$P$98:$R$99</c:f>
              <c:multiLvlStrCache>
                <c:ptCount val="3"/>
                <c:lvl>
                  <c:pt idx="0">
                    <c:v>RAS</c:v>
                  </c:pt>
                  <c:pt idx="1">
                    <c:v>RNA</c:v>
                  </c:pt>
                  <c:pt idx="2">
                    <c:v>ROW w/o EU-28+3</c:v>
                  </c:pt>
                </c:lvl>
                <c:lvl>
                  <c:pt idx="0">
                    <c:v>Lorry</c:v>
                  </c:pt>
                  <c:pt idx="1">
                    <c:v>Lorry</c:v>
                  </c:pt>
                  <c:pt idx="2">
                    <c:v>Sea Freight</c:v>
                  </c:pt>
                </c:lvl>
              </c:multiLvlStrCache>
            </c:multiLvlStrRef>
          </c:cat>
          <c:val>
            <c:numRef>
              <c:f>Nickel!$P$100:$R$100</c:f>
              <c:numCache>
                <c:formatCode>General</c:formatCode>
                <c:ptCount val="3"/>
                <c:pt idx="0">
                  <c:v>0.24</c:v>
                </c:pt>
                <c:pt idx="1">
                  <c:v>6.55</c:v>
                </c:pt>
                <c:pt idx="2">
                  <c:v>17.52</c:v>
                </c:pt>
              </c:numCache>
            </c:numRef>
          </c:val>
          <c:extLst>
            <c:ext xmlns:c16="http://schemas.microsoft.com/office/drawing/2014/chart" uri="{C3380CC4-5D6E-409C-BE32-E72D297353CC}">
              <c16:uniqueId val="{00000000-D826-294C-A502-890B7CF9C083}"/>
            </c:ext>
          </c:extLst>
        </c:ser>
        <c:dLbls>
          <c:dLblPos val="inEnd"/>
          <c:showLegendKey val="0"/>
          <c:showVal val="1"/>
          <c:showCatName val="0"/>
          <c:showSerName val="0"/>
          <c:showPercent val="0"/>
          <c:showBubbleSize val="0"/>
        </c:dLbls>
        <c:gapWidth val="100"/>
        <c:overlap val="-24"/>
        <c:axId val="1770841584"/>
        <c:axId val="1830911808"/>
      </c:barChart>
      <c:catAx>
        <c:axId val="1770841584"/>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Transport</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30911808"/>
        <c:crosses val="autoZero"/>
        <c:auto val="1"/>
        <c:lblAlgn val="ctr"/>
        <c:lblOffset val="100"/>
        <c:noMultiLvlLbl val="0"/>
      </c:catAx>
      <c:valAx>
        <c:axId val="1830911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KG CO2 Emissions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708415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Emissions - 12 kg Cobalt Transport</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Cobalt!$AI$11</c:f>
              <c:strCache>
                <c:ptCount val="1"/>
                <c:pt idx="0">
                  <c:v>Emissions - Cobalt Transport</c:v>
                </c:pt>
              </c:strCache>
            </c:strRef>
          </c:tx>
          <c:spPr>
            <a:gradFill rotWithShape="1">
              <a:gsLst>
                <a:gs pos="0">
                  <a:schemeClr val="accent1">
                    <a:tint val="96000"/>
                    <a:lumMod val="100000"/>
                  </a:schemeClr>
                </a:gs>
                <a:gs pos="78000">
                  <a:schemeClr val="accent1">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Cobalt!$AJ$9:$AL$10</c:f>
              <c:multiLvlStrCache>
                <c:ptCount val="3"/>
                <c:lvl>
                  <c:pt idx="0">
                    <c:v>RNA</c:v>
                  </c:pt>
                  <c:pt idx="1">
                    <c:v>RAF</c:v>
                  </c:pt>
                  <c:pt idx="2">
                    <c:v>ROW w/o EU-28+3</c:v>
                  </c:pt>
                </c:lvl>
                <c:lvl>
                  <c:pt idx="0">
                    <c:v>Lorry</c:v>
                  </c:pt>
                  <c:pt idx="1">
                    <c:v>Lorry</c:v>
                  </c:pt>
                  <c:pt idx="2">
                    <c:v>Sea Freight</c:v>
                  </c:pt>
                </c:lvl>
              </c:multiLvlStrCache>
            </c:multiLvlStrRef>
          </c:cat>
          <c:val>
            <c:numRef>
              <c:f>Cobalt!$AJ$11:$AL$11</c:f>
              <c:numCache>
                <c:formatCode>General</c:formatCode>
                <c:ptCount val="3"/>
                <c:pt idx="0">
                  <c:v>4.3999999999999997E-2</c:v>
                </c:pt>
                <c:pt idx="1">
                  <c:v>1.56</c:v>
                </c:pt>
                <c:pt idx="2">
                  <c:v>3.79</c:v>
                </c:pt>
              </c:numCache>
            </c:numRef>
          </c:val>
          <c:extLst>
            <c:ext xmlns:c16="http://schemas.microsoft.com/office/drawing/2014/chart" uri="{C3380CC4-5D6E-409C-BE32-E72D297353CC}">
              <c16:uniqueId val="{00000000-B842-584A-853B-31061357A009}"/>
            </c:ext>
          </c:extLst>
        </c:ser>
        <c:dLbls>
          <c:dLblPos val="inEnd"/>
          <c:showLegendKey val="0"/>
          <c:showVal val="1"/>
          <c:showCatName val="0"/>
          <c:showSerName val="0"/>
          <c:showPercent val="0"/>
          <c:showBubbleSize val="0"/>
        </c:dLbls>
        <c:gapWidth val="100"/>
        <c:overlap val="-24"/>
        <c:axId val="1830328128"/>
        <c:axId val="1832940384"/>
      </c:barChart>
      <c:catAx>
        <c:axId val="1830328128"/>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Transport </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32940384"/>
        <c:crosses val="autoZero"/>
        <c:auto val="1"/>
        <c:lblAlgn val="ctr"/>
        <c:lblOffset val="100"/>
        <c:noMultiLvlLbl val="0"/>
      </c:catAx>
      <c:valAx>
        <c:axId val="18329403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KG CO2 Emissions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30328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Emissions – 47 kg Aluminium Transport</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Aluminium!$N$10</c:f>
              <c:strCache>
                <c:ptCount val="1"/>
                <c:pt idx="0">
                  <c:v>Emissions - Aluminium Transport</c:v>
                </c:pt>
              </c:strCache>
            </c:strRef>
          </c:tx>
          <c:spPr>
            <a:gradFill rotWithShape="1">
              <a:gsLst>
                <a:gs pos="0">
                  <a:schemeClr val="accent1">
                    <a:tint val="96000"/>
                    <a:lumMod val="100000"/>
                  </a:schemeClr>
                </a:gs>
                <a:gs pos="78000">
                  <a:schemeClr val="accent1">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Aluminium!$O$8:$Q$9</c:f>
              <c:multiLvlStrCache>
                <c:ptCount val="3"/>
                <c:lvl>
                  <c:pt idx="0">
                    <c:v>RSA</c:v>
                  </c:pt>
                  <c:pt idx="1">
                    <c:v>RNA</c:v>
                  </c:pt>
                  <c:pt idx="2">
                    <c:v>ROW w/o EU-28+3</c:v>
                  </c:pt>
                </c:lvl>
                <c:lvl>
                  <c:pt idx="0">
                    <c:v>Lorry</c:v>
                  </c:pt>
                  <c:pt idx="1">
                    <c:v>Lorry</c:v>
                  </c:pt>
                  <c:pt idx="2">
                    <c:v>Sea Freight</c:v>
                  </c:pt>
                </c:lvl>
              </c:multiLvlStrCache>
            </c:multiLvlStrRef>
          </c:cat>
          <c:val>
            <c:numRef>
              <c:f>Aluminium!$O$10:$Q$10</c:f>
              <c:numCache>
                <c:formatCode>General</c:formatCode>
                <c:ptCount val="3"/>
                <c:pt idx="0">
                  <c:v>5.1999999999999998E-2</c:v>
                </c:pt>
                <c:pt idx="1">
                  <c:v>0.18</c:v>
                </c:pt>
                <c:pt idx="2">
                  <c:v>9.14</c:v>
                </c:pt>
              </c:numCache>
            </c:numRef>
          </c:val>
          <c:extLst>
            <c:ext xmlns:c16="http://schemas.microsoft.com/office/drawing/2014/chart" uri="{C3380CC4-5D6E-409C-BE32-E72D297353CC}">
              <c16:uniqueId val="{00000000-6D67-5949-8003-C0389669C20F}"/>
            </c:ext>
          </c:extLst>
        </c:ser>
        <c:dLbls>
          <c:dLblPos val="inEnd"/>
          <c:showLegendKey val="0"/>
          <c:showVal val="1"/>
          <c:showCatName val="0"/>
          <c:showSerName val="0"/>
          <c:showPercent val="0"/>
          <c:showBubbleSize val="0"/>
        </c:dLbls>
        <c:gapWidth val="100"/>
        <c:overlap val="-24"/>
        <c:axId val="1836001072"/>
        <c:axId val="1719117968"/>
      </c:barChart>
      <c:catAx>
        <c:axId val="1836001072"/>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Transport</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9117968"/>
        <c:crosses val="autoZero"/>
        <c:auto val="1"/>
        <c:lblAlgn val="ctr"/>
        <c:lblOffset val="100"/>
        <c:noMultiLvlLbl val="0"/>
      </c:catAx>
      <c:valAx>
        <c:axId val="1719117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KG CO2 Emissions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360010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GB"/>
              <a:t>Emissions – 37 kg Lithium Transport</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Lithium!$Q$97</c:f>
              <c:strCache>
                <c:ptCount val="1"/>
                <c:pt idx="0">
                  <c:v>Emissions - Lithium</c:v>
                </c:pt>
              </c:strCache>
            </c:strRef>
          </c:tx>
          <c:spPr>
            <a:gradFill rotWithShape="1">
              <a:gsLst>
                <a:gs pos="0">
                  <a:schemeClr val="accent1">
                    <a:tint val="96000"/>
                    <a:lumMod val="100000"/>
                  </a:schemeClr>
                </a:gs>
                <a:gs pos="78000">
                  <a:schemeClr val="accent1">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Lithium!$R$95:$T$96</c:f>
              <c:multiLvlStrCache>
                <c:ptCount val="3"/>
                <c:lvl>
                  <c:pt idx="0">
                    <c:v>RNA</c:v>
                  </c:pt>
                  <c:pt idx="1">
                    <c:v>RAS</c:v>
                  </c:pt>
                  <c:pt idx="2">
                    <c:v>ROW w/o EU-28+3</c:v>
                  </c:pt>
                </c:lvl>
                <c:lvl>
                  <c:pt idx="0">
                    <c:v>Lorry</c:v>
                  </c:pt>
                  <c:pt idx="1">
                    <c:v>Lorry</c:v>
                  </c:pt>
                  <c:pt idx="2">
                    <c:v>Sea Freight</c:v>
                  </c:pt>
                </c:lvl>
              </c:multiLvlStrCache>
            </c:multiLvlStrRef>
          </c:cat>
          <c:val>
            <c:numRef>
              <c:f>Lithium!$R$97:$T$97</c:f>
              <c:numCache>
                <c:formatCode>General</c:formatCode>
                <c:ptCount val="3"/>
                <c:pt idx="0">
                  <c:v>0.12</c:v>
                </c:pt>
                <c:pt idx="1">
                  <c:v>1.81</c:v>
                </c:pt>
                <c:pt idx="2">
                  <c:v>8.4</c:v>
                </c:pt>
              </c:numCache>
            </c:numRef>
          </c:val>
          <c:extLst>
            <c:ext xmlns:c16="http://schemas.microsoft.com/office/drawing/2014/chart" uri="{C3380CC4-5D6E-409C-BE32-E72D297353CC}">
              <c16:uniqueId val="{00000000-02A9-A74F-BEDC-533DB20EB23D}"/>
            </c:ext>
          </c:extLst>
        </c:ser>
        <c:dLbls>
          <c:dLblPos val="inEnd"/>
          <c:showLegendKey val="0"/>
          <c:showVal val="1"/>
          <c:showCatName val="0"/>
          <c:showSerName val="0"/>
          <c:showPercent val="0"/>
          <c:showBubbleSize val="0"/>
        </c:dLbls>
        <c:gapWidth val="100"/>
        <c:overlap val="-24"/>
        <c:axId val="1835523392"/>
        <c:axId val="1835793440"/>
      </c:barChart>
      <c:catAx>
        <c:axId val="1835523392"/>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Transport</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35793440"/>
        <c:crosses val="autoZero"/>
        <c:auto val="1"/>
        <c:lblAlgn val="ctr"/>
        <c:lblOffset val="100"/>
        <c:noMultiLvlLbl val="0"/>
      </c:catAx>
      <c:valAx>
        <c:axId val="1835793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KG CO2 Emissions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355233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Emissions – 117 kg Graphite Transport</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Graphite!$L$161</c:f>
              <c:strCache>
                <c:ptCount val="1"/>
                <c:pt idx="0">
                  <c:v>Emisisons - Graphite Transport</c:v>
                </c:pt>
              </c:strCache>
            </c:strRef>
          </c:tx>
          <c:spPr>
            <a:gradFill rotWithShape="1">
              <a:gsLst>
                <a:gs pos="0">
                  <a:schemeClr val="accent1">
                    <a:tint val="96000"/>
                    <a:lumMod val="100000"/>
                  </a:schemeClr>
                </a:gs>
                <a:gs pos="78000">
                  <a:schemeClr val="accent1">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Graphite!$M$159:$O$160</c:f>
              <c:multiLvlStrCache>
                <c:ptCount val="3"/>
                <c:lvl>
                  <c:pt idx="0">
                    <c:v>RNA</c:v>
                  </c:pt>
                  <c:pt idx="1">
                    <c:v>RAF</c:v>
                  </c:pt>
                  <c:pt idx="2">
                    <c:v>ROW w/o EU-28+3</c:v>
                  </c:pt>
                </c:lvl>
                <c:lvl>
                  <c:pt idx="0">
                    <c:v>Lorry</c:v>
                  </c:pt>
                  <c:pt idx="1">
                    <c:v>Lorry</c:v>
                  </c:pt>
                  <c:pt idx="2">
                    <c:v>Sea Freight</c:v>
                  </c:pt>
                </c:lvl>
              </c:multiLvlStrCache>
            </c:multiLvlStrRef>
          </c:cat>
          <c:val>
            <c:numRef>
              <c:f>Graphite!$M$161:$O$161</c:f>
              <c:numCache>
                <c:formatCode>General</c:formatCode>
                <c:ptCount val="3"/>
                <c:pt idx="0">
                  <c:v>0.44</c:v>
                </c:pt>
                <c:pt idx="1">
                  <c:v>7.94</c:v>
                </c:pt>
                <c:pt idx="2">
                  <c:v>45.87</c:v>
                </c:pt>
              </c:numCache>
            </c:numRef>
          </c:val>
          <c:extLst>
            <c:ext xmlns:c16="http://schemas.microsoft.com/office/drawing/2014/chart" uri="{C3380CC4-5D6E-409C-BE32-E72D297353CC}">
              <c16:uniqueId val="{00000000-9842-8A4C-87B7-2487F0AC72BA}"/>
            </c:ext>
          </c:extLst>
        </c:ser>
        <c:dLbls>
          <c:dLblPos val="inEnd"/>
          <c:showLegendKey val="0"/>
          <c:showVal val="1"/>
          <c:showCatName val="0"/>
          <c:showSerName val="0"/>
          <c:showPercent val="0"/>
          <c:showBubbleSize val="0"/>
        </c:dLbls>
        <c:gapWidth val="100"/>
        <c:overlap val="-24"/>
        <c:axId val="1705121680"/>
        <c:axId val="1706513152"/>
      </c:barChart>
      <c:catAx>
        <c:axId val="1705121680"/>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Transport</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6513152"/>
        <c:crosses val="autoZero"/>
        <c:auto val="1"/>
        <c:lblAlgn val="ctr"/>
        <c:lblOffset val="100"/>
        <c:noMultiLvlLbl val="0"/>
      </c:catAx>
      <c:valAx>
        <c:axId val="1706513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KG CO2 Emissions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51216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Emissions – 478 kg Nevada to Fremont Transport</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'Transport Nevada to Fremont'!$G$6:$H$6</c:f>
              <c:strCache>
                <c:ptCount val="2"/>
                <c:pt idx="0">
                  <c:v>Climate change</c:v>
                </c:pt>
                <c:pt idx="1">
                  <c:v>kg CO2 eq</c:v>
                </c:pt>
              </c:strCache>
            </c:strRef>
          </c:tx>
          <c:spPr>
            <a:gradFill rotWithShape="1">
              <a:gsLst>
                <a:gs pos="0">
                  <a:schemeClr val="accent1">
                    <a:tint val="96000"/>
                    <a:lumMod val="100000"/>
                  </a:schemeClr>
                </a:gs>
                <a:gs pos="78000">
                  <a:schemeClr val="accent1">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'Transport Nevada to Fremont'!$I$4:$I$5</c:f>
              <c:strCache>
                <c:ptCount val="2"/>
                <c:pt idx="0">
                  <c:v>Lorry </c:v>
                </c:pt>
                <c:pt idx="1">
                  <c:v>RNA</c:v>
                </c:pt>
              </c:strCache>
            </c:strRef>
          </c:cat>
          <c:val>
            <c:numRef>
              <c:f>'Transport Nevada to Fremont'!$I$6</c:f>
              <c:numCache>
                <c:formatCode>General</c:formatCode>
                <c:ptCount val="1"/>
                <c:pt idx="0">
                  <c:v>7.42</c:v>
                </c:pt>
              </c:numCache>
            </c:numRef>
          </c:val>
          <c:extLst>
            <c:ext xmlns:c16="http://schemas.microsoft.com/office/drawing/2014/chart" uri="{C3380CC4-5D6E-409C-BE32-E72D297353CC}">
              <c16:uniqueId val="{00000000-E8D4-2D47-87CB-15B3FA87080C}"/>
            </c:ext>
          </c:extLst>
        </c:ser>
        <c:dLbls>
          <c:dLblPos val="inEnd"/>
          <c:showLegendKey val="0"/>
          <c:showVal val="1"/>
          <c:showCatName val="0"/>
          <c:showSerName val="0"/>
          <c:showPercent val="0"/>
          <c:showBubbleSize val="0"/>
        </c:dLbls>
        <c:gapWidth val="100"/>
        <c:overlap val="-24"/>
        <c:axId val="1715672224"/>
        <c:axId val="1762688656"/>
      </c:barChart>
      <c:catAx>
        <c:axId val="1715672224"/>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Transport </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62688656"/>
        <c:crosses val="autoZero"/>
        <c:auto val="1"/>
        <c:lblAlgn val="ctr"/>
        <c:lblOffset val="100"/>
        <c:noMultiLvlLbl val="0"/>
      </c:catAx>
      <c:valAx>
        <c:axId val="17626886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KG CO2 Emissions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5672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498E32-B85C-4CC5-A8CD-E75C0DB45D5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2FBD6A19-883E-4D5F-8579-41AD1F9CAED2}">
      <dgm:prSet/>
      <dgm:spPr/>
      <dgm:t>
        <a:bodyPr/>
        <a:lstStyle/>
        <a:p>
          <a:pPr>
            <a:lnSpc>
              <a:spcPct val="100000"/>
            </a:lnSpc>
          </a:pPr>
          <a:r>
            <a:rPr lang="en-GB"/>
            <a:t>Aim was to evaluate a Li-ion 2170 cell battery system with a Nickel-Cobalt-Aluminium (NCA) cathode from an LCA perspective and present findings.</a:t>
          </a:r>
          <a:endParaRPr lang="en-US"/>
        </a:p>
      </dgm:t>
    </dgm:pt>
    <dgm:pt modelId="{2A496638-69B3-4B9F-BEB3-382A88AA6EEF}" type="parTrans" cxnId="{B00E9EAF-A878-4596-A94C-9F373E8559DF}">
      <dgm:prSet/>
      <dgm:spPr/>
      <dgm:t>
        <a:bodyPr/>
        <a:lstStyle/>
        <a:p>
          <a:endParaRPr lang="en-US"/>
        </a:p>
      </dgm:t>
    </dgm:pt>
    <dgm:pt modelId="{8E1C525E-82A9-4305-845A-836CDC998D5C}" type="sibTrans" cxnId="{B00E9EAF-A878-4596-A94C-9F373E8559DF}">
      <dgm:prSet/>
      <dgm:spPr/>
      <dgm:t>
        <a:bodyPr/>
        <a:lstStyle/>
        <a:p>
          <a:pPr>
            <a:lnSpc>
              <a:spcPct val="100000"/>
            </a:lnSpc>
          </a:pPr>
          <a:endParaRPr lang="en-US"/>
        </a:p>
      </dgm:t>
    </dgm:pt>
    <dgm:pt modelId="{36EA7D1B-E914-465E-8FD0-3844B59FE236}">
      <dgm:prSet/>
      <dgm:spPr/>
      <dgm:t>
        <a:bodyPr/>
        <a:lstStyle/>
        <a:p>
          <a:pPr>
            <a:lnSpc>
              <a:spcPct val="100000"/>
            </a:lnSpc>
          </a:pPr>
          <a:r>
            <a:rPr lang="en-GB"/>
            <a:t>Cradle-to-grave model adopted to assess environmental impact of the whole product life cycle. </a:t>
          </a:r>
          <a:endParaRPr lang="en-US"/>
        </a:p>
      </dgm:t>
    </dgm:pt>
    <dgm:pt modelId="{144A8A74-9263-4AC3-956D-A242E491DE08}" type="parTrans" cxnId="{D483226C-2DF5-4259-A9F4-EA051EBF3E2C}">
      <dgm:prSet/>
      <dgm:spPr/>
      <dgm:t>
        <a:bodyPr/>
        <a:lstStyle/>
        <a:p>
          <a:endParaRPr lang="en-US"/>
        </a:p>
      </dgm:t>
    </dgm:pt>
    <dgm:pt modelId="{DF3C74DE-B768-48C3-BA1E-EF347F255CD5}" type="sibTrans" cxnId="{D483226C-2DF5-4259-A9F4-EA051EBF3E2C}">
      <dgm:prSet/>
      <dgm:spPr/>
      <dgm:t>
        <a:bodyPr/>
        <a:lstStyle/>
        <a:p>
          <a:pPr>
            <a:lnSpc>
              <a:spcPct val="100000"/>
            </a:lnSpc>
          </a:pPr>
          <a:endParaRPr lang="en-US"/>
        </a:p>
      </dgm:t>
    </dgm:pt>
    <dgm:pt modelId="{289CB1D6-7D36-46DE-AD5A-982EDAABF368}">
      <dgm:prSet/>
      <dgm:spPr/>
      <dgm:t>
        <a:bodyPr/>
        <a:lstStyle/>
        <a:p>
          <a:pPr>
            <a:lnSpc>
              <a:spcPct val="100000"/>
            </a:lnSpc>
          </a:pPr>
          <a:r>
            <a:rPr lang="en-GB" b="1"/>
            <a:t>Functional Unit:</a:t>
          </a:r>
          <a:r>
            <a:rPr lang="en-GB"/>
            <a:t> Tesla Model 3 79.5kwh battery pack weighing 478kg</a:t>
          </a:r>
          <a:endParaRPr lang="en-US"/>
        </a:p>
      </dgm:t>
    </dgm:pt>
    <dgm:pt modelId="{7F26E8D2-5F77-4F40-8A19-F997EE09E00D}" type="parTrans" cxnId="{450D21D9-DE74-470B-B281-5BBFCC5DD081}">
      <dgm:prSet/>
      <dgm:spPr/>
      <dgm:t>
        <a:bodyPr/>
        <a:lstStyle/>
        <a:p>
          <a:endParaRPr lang="en-US"/>
        </a:p>
      </dgm:t>
    </dgm:pt>
    <dgm:pt modelId="{4833D4C9-7928-4F5A-91DC-768CD69B4BAC}" type="sibTrans" cxnId="{450D21D9-DE74-470B-B281-5BBFCC5DD081}">
      <dgm:prSet/>
      <dgm:spPr/>
      <dgm:t>
        <a:bodyPr/>
        <a:lstStyle/>
        <a:p>
          <a:endParaRPr lang="en-US"/>
        </a:p>
      </dgm:t>
    </dgm:pt>
    <dgm:pt modelId="{ED498DD1-80F8-46E7-BF54-5A7069F068CC}" type="pres">
      <dgm:prSet presAssocID="{AD498E32-B85C-4CC5-A8CD-E75C0DB45D53}" presName="root" presStyleCnt="0">
        <dgm:presLayoutVars>
          <dgm:dir/>
          <dgm:resizeHandles val="exact"/>
        </dgm:presLayoutVars>
      </dgm:prSet>
      <dgm:spPr/>
    </dgm:pt>
    <dgm:pt modelId="{646392DE-6C00-4641-BC64-ABC50152D11C}" type="pres">
      <dgm:prSet presAssocID="{AD498E32-B85C-4CC5-A8CD-E75C0DB45D53}" presName="container" presStyleCnt="0">
        <dgm:presLayoutVars>
          <dgm:dir/>
          <dgm:resizeHandles val="exact"/>
        </dgm:presLayoutVars>
      </dgm:prSet>
      <dgm:spPr/>
    </dgm:pt>
    <dgm:pt modelId="{919223A6-B339-425E-AA9A-BEDD718F2E84}" type="pres">
      <dgm:prSet presAssocID="{2FBD6A19-883E-4D5F-8579-41AD1F9CAED2}" presName="compNode" presStyleCnt="0"/>
      <dgm:spPr/>
    </dgm:pt>
    <dgm:pt modelId="{2B9B3248-9630-4BBA-BBE7-7C263B648A64}" type="pres">
      <dgm:prSet presAssocID="{2FBD6A19-883E-4D5F-8579-41AD1F9CAED2}" presName="iconBgRect" presStyleLbl="bgShp" presStyleIdx="0" presStyleCnt="3"/>
      <dgm:spPr/>
    </dgm:pt>
    <dgm:pt modelId="{EDC0FBD1-3F45-4551-ACB1-9B87E084D599}" type="pres">
      <dgm:prSet presAssocID="{2FBD6A19-883E-4D5F-8579-41AD1F9CAED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tom"/>
        </a:ext>
      </dgm:extLst>
    </dgm:pt>
    <dgm:pt modelId="{33AC72E6-52AA-4328-B038-47C44D39E69E}" type="pres">
      <dgm:prSet presAssocID="{2FBD6A19-883E-4D5F-8579-41AD1F9CAED2}" presName="spaceRect" presStyleCnt="0"/>
      <dgm:spPr/>
    </dgm:pt>
    <dgm:pt modelId="{9FB21FA6-169C-46C5-9048-A06C05D50115}" type="pres">
      <dgm:prSet presAssocID="{2FBD6A19-883E-4D5F-8579-41AD1F9CAED2}" presName="textRect" presStyleLbl="revTx" presStyleIdx="0" presStyleCnt="3">
        <dgm:presLayoutVars>
          <dgm:chMax val="1"/>
          <dgm:chPref val="1"/>
        </dgm:presLayoutVars>
      </dgm:prSet>
      <dgm:spPr/>
    </dgm:pt>
    <dgm:pt modelId="{9D87A9AA-5691-48E0-9E68-290AEC3C19A0}" type="pres">
      <dgm:prSet presAssocID="{8E1C525E-82A9-4305-845A-836CDC998D5C}" presName="sibTrans" presStyleLbl="sibTrans2D1" presStyleIdx="0" presStyleCnt="0"/>
      <dgm:spPr/>
    </dgm:pt>
    <dgm:pt modelId="{E52E4B74-6F37-42DE-9D79-4F9DA0EB8687}" type="pres">
      <dgm:prSet presAssocID="{36EA7D1B-E914-465E-8FD0-3844B59FE236}" presName="compNode" presStyleCnt="0"/>
      <dgm:spPr/>
    </dgm:pt>
    <dgm:pt modelId="{E9E83E67-FD0C-49AF-AED7-8DE6FBFB4540}" type="pres">
      <dgm:prSet presAssocID="{36EA7D1B-E914-465E-8FD0-3844B59FE236}" presName="iconBgRect" presStyleLbl="bgShp" presStyleIdx="1" presStyleCnt="3"/>
      <dgm:spPr/>
    </dgm:pt>
    <dgm:pt modelId="{767E26BB-8E34-4A38-AB34-D7CCDCA728C4}" type="pres">
      <dgm:prSet presAssocID="{36EA7D1B-E914-465E-8FD0-3844B59FE23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Hand with Plant"/>
        </a:ext>
      </dgm:extLst>
    </dgm:pt>
    <dgm:pt modelId="{2579C1FB-58D9-42CB-8075-C804DF7730B7}" type="pres">
      <dgm:prSet presAssocID="{36EA7D1B-E914-465E-8FD0-3844B59FE236}" presName="spaceRect" presStyleCnt="0"/>
      <dgm:spPr/>
    </dgm:pt>
    <dgm:pt modelId="{F12C86D2-7B02-4FDA-8BB0-248F55BDEED7}" type="pres">
      <dgm:prSet presAssocID="{36EA7D1B-E914-465E-8FD0-3844B59FE236}" presName="textRect" presStyleLbl="revTx" presStyleIdx="1" presStyleCnt="3">
        <dgm:presLayoutVars>
          <dgm:chMax val="1"/>
          <dgm:chPref val="1"/>
        </dgm:presLayoutVars>
      </dgm:prSet>
      <dgm:spPr/>
    </dgm:pt>
    <dgm:pt modelId="{929F10C6-A1AC-4D25-AD69-9EE8BBA1E28A}" type="pres">
      <dgm:prSet presAssocID="{DF3C74DE-B768-48C3-BA1E-EF347F255CD5}" presName="sibTrans" presStyleLbl="sibTrans2D1" presStyleIdx="0" presStyleCnt="0"/>
      <dgm:spPr/>
    </dgm:pt>
    <dgm:pt modelId="{6E5E531A-D729-4947-A804-66A94D22A0F7}" type="pres">
      <dgm:prSet presAssocID="{289CB1D6-7D36-46DE-AD5A-982EDAABF368}" presName="compNode" presStyleCnt="0"/>
      <dgm:spPr/>
    </dgm:pt>
    <dgm:pt modelId="{1A5A57C2-30AF-4A9F-9083-0685F3AF8C4E}" type="pres">
      <dgm:prSet presAssocID="{289CB1D6-7D36-46DE-AD5A-982EDAABF368}" presName="iconBgRect" presStyleLbl="bgShp" presStyleIdx="2" presStyleCnt="3" custLinFactNeighborX="-6872" custLinFactNeighborY="-1617"/>
      <dgm:spPr/>
    </dgm:pt>
    <dgm:pt modelId="{B1032779-D8D0-4637-97F0-AF73BB65D64A}" type="pres">
      <dgm:prSet presAssocID="{289CB1D6-7D36-46DE-AD5A-982EDAABF368}" presName="iconRect" presStyleLbl="node1" presStyleIdx="2" presStyleCnt="3" custLinFactNeighborX="-11848" custLinFactNeighborY="-594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ull Battery"/>
        </a:ext>
      </dgm:extLst>
    </dgm:pt>
    <dgm:pt modelId="{50ED38DA-8BA2-45D7-BFC8-E33A30F85093}" type="pres">
      <dgm:prSet presAssocID="{289CB1D6-7D36-46DE-AD5A-982EDAABF368}" presName="spaceRect" presStyleCnt="0"/>
      <dgm:spPr/>
    </dgm:pt>
    <dgm:pt modelId="{CA4296D6-32F7-4023-BFFA-6B8EF1C5E0BC}" type="pres">
      <dgm:prSet presAssocID="{289CB1D6-7D36-46DE-AD5A-982EDAABF368}" presName="textRect" presStyleLbl="revTx" presStyleIdx="2" presStyleCnt="3" custLinFactNeighborX="-2886" custLinFactNeighborY="3000">
        <dgm:presLayoutVars>
          <dgm:chMax val="1"/>
          <dgm:chPref val="1"/>
        </dgm:presLayoutVars>
      </dgm:prSet>
      <dgm:spPr/>
    </dgm:pt>
  </dgm:ptLst>
  <dgm:cxnLst>
    <dgm:cxn modelId="{38CE5933-0FAB-4C77-A348-1336C0B6CAD9}" type="presOf" srcId="{DF3C74DE-B768-48C3-BA1E-EF347F255CD5}" destId="{929F10C6-A1AC-4D25-AD69-9EE8BBA1E28A}" srcOrd="0" destOrd="0" presId="urn:microsoft.com/office/officeart/2018/2/layout/IconCircleList"/>
    <dgm:cxn modelId="{D483226C-2DF5-4259-A9F4-EA051EBF3E2C}" srcId="{AD498E32-B85C-4CC5-A8CD-E75C0DB45D53}" destId="{36EA7D1B-E914-465E-8FD0-3844B59FE236}" srcOrd="1" destOrd="0" parTransId="{144A8A74-9263-4AC3-956D-A242E491DE08}" sibTransId="{DF3C74DE-B768-48C3-BA1E-EF347F255CD5}"/>
    <dgm:cxn modelId="{3166EA93-9551-400B-970D-BDB2F243E61A}" type="presOf" srcId="{289CB1D6-7D36-46DE-AD5A-982EDAABF368}" destId="{CA4296D6-32F7-4023-BFFA-6B8EF1C5E0BC}" srcOrd="0" destOrd="0" presId="urn:microsoft.com/office/officeart/2018/2/layout/IconCircleList"/>
    <dgm:cxn modelId="{B00E9EAF-A878-4596-A94C-9F373E8559DF}" srcId="{AD498E32-B85C-4CC5-A8CD-E75C0DB45D53}" destId="{2FBD6A19-883E-4D5F-8579-41AD1F9CAED2}" srcOrd="0" destOrd="0" parTransId="{2A496638-69B3-4B9F-BEB3-382A88AA6EEF}" sibTransId="{8E1C525E-82A9-4305-845A-836CDC998D5C}"/>
    <dgm:cxn modelId="{D05EB8B3-C050-49DA-91C5-A4D269BBCB0F}" type="presOf" srcId="{8E1C525E-82A9-4305-845A-836CDC998D5C}" destId="{9D87A9AA-5691-48E0-9E68-290AEC3C19A0}" srcOrd="0" destOrd="0" presId="urn:microsoft.com/office/officeart/2018/2/layout/IconCircleList"/>
    <dgm:cxn modelId="{54C789D0-97F2-40BE-ACC6-3C3907827AA1}" type="presOf" srcId="{2FBD6A19-883E-4D5F-8579-41AD1F9CAED2}" destId="{9FB21FA6-169C-46C5-9048-A06C05D50115}" srcOrd="0" destOrd="0" presId="urn:microsoft.com/office/officeart/2018/2/layout/IconCircleList"/>
    <dgm:cxn modelId="{CF758AD4-4B1A-4774-9318-B6FA12594376}" type="presOf" srcId="{36EA7D1B-E914-465E-8FD0-3844B59FE236}" destId="{F12C86D2-7B02-4FDA-8BB0-248F55BDEED7}" srcOrd="0" destOrd="0" presId="urn:microsoft.com/office/officeart/2018/2/layout/IconCircleList"/>
    <dgm:cxn modelId="{450D21D9-DE74-470B-B281-5BBFCC5DD081}" srcId="{AD498E32-B85C-4CC5-A8CD-E75C0DB45D53}" destId="{289CB1D6-7D36-46DE-AD5A-982EDAABF368}" srcOrd="2" destOrd="0" parTransId="{7F26E8D2-5F77-4F40-8A19-F997EE09E00D}" sibTransId="{4833D4C9-7928-4F5A-91DC-768CD69B4BAC}"/>
    <dgm:cxn modelId="{A3A561FB-0360-4DD9-BFDD-B4EEFB9F0104}" type="presOf" srcId="{AD498E32-B85C-4CC5-A8CD-E75C0DB45D53}" destId="{ED498DD1-80F8-46E7-BF54-5A7069F068CC}" srcOrd="0" destOrd="0" presId="urn:microsoft.com/office/officeart/2018/2/layout/IconCircleList"/>
    <dgm:cxn modelId="{929F9465-A817-4A2A-9551-2207BDA40A34}" type="presParOf" srcId="{ED498DD1-80F8-46E7-BF54-5A7069F068CC}" destId="{646392DE-6C00-4641-BC64-ABC50152D11C}" srcOrd="0" destOrd="0" presId="urn:microsoft.com/office/officeart/2018/2/layout/IconCircleList"/>
    <dgm:cxn modelId="{864422DE-D154-4958-9D49-7123C77DEFD7}" type="presParOf" srcId="{646392DE-6C00-4641-BC64-ABC50152D11C}" destId="{919223A6-B339-425E-AA9A-BEDD718F2E84}" srcOrd="0" destOrd="0" presId="urn:microsoft.com/office/officeart/2018/2/layout/IconCircleList"/>
    <dgm:cxn modelId="{53429E7F-92B0-4AA3-9A1B-1DBA23A7980A}" type="presParOf" srcId="{919223A6-B339-425E-AA9A-BEDD718F2E84}" destId="{2B9B3248-9630-4BBA-BBE7-7C263B648A64}" srcOrd="0" destOrd="0" presId="urn:microsoft.com/office/officeart/2018/2/layout/IconCircleList"/>
    <dgm:cxn modelId="{81D4F40D-66A0-4205-B3ED-304356C9E75A}" type="presParOf" srcId="{919223A6-B339-425E-AA9A-BEDD718F2E84}" destId="{EDC0FBD1-3F45-4551-ACB1-9B87E084D599}" srcOrd="1" destOrd="0" presId="urn:microsoft.com/office/officeart/2018/2/layout/IconCircleList"/>
    <dgm:cxn modelId="{133F934A-16CB-46FD-B9F8-831AF38F1CB8}" type="presParOf" srcId="{919223A6-B339-425E-AA9A-BEDD718F2E84}" destId="{33AC72E6-52AA-4328-B038-47C44D39E69E}" srcOrd="2" destOrd="0" presId="urn:microsoft.com/office/officeart/2018/2/layout/IconCircleList"/>
    <dgm:cxn modelId="{AAAD262A-BA49-4B47-803D-94EC1DE68F51}" type="presParOf" srcId="{919223A6-B339-425E-AA9A-BEDD718F2E84}" destId="{9FB21FA6-169C-46C5-9048-A06C05D50115}" srcOrd="3" destOrd="0" presId="urn:microsoft.com/office/officeart/2018/2/layout/IconCircleList"/>
    <dgm:cxn modelId="{12C25231-9476-46E0-8D1C-3F9503E2841F}" type="presParOf" srcId="{646392DE-6C00-4641-BC64-ABC50152D11C}" destId="{9D87A9AA-5691-48E0-9E68-290AEC3C19A0}" srcOrd="1" destOrd="0" presId="urn:microsoft.com/office/officeart/2018/2/layout/IconCircleList"/>
    <dgm:cxn modelId="{B21A7D3D-957C-4C56-8323-092BB610CA13}" type="presParOf" srcId="{646392DE-6C00-4641-BC64-ABC50152D11C}" destId="{E52E4B74-6F37-42DE-9D79-4F9DA0EB8687}" srcOrd="2" destOrd="0" presId="urn:microsoft.com/office/officeart/2018/2/layout/IconCircleList"/>
    <dgm:cxn modelId="{C92B6F70-5351-4F4C-96A8-FBB377EBAA3D}" type="presParOf" srcId="{E52E4B74-6F37-42DE-9D79-4F9DA0EB8687}" destId="{E9E83E67-FD0C-49AF-AED7-8DE6FBFB4540}" srcOrd="0" destOrd="0" presId="urn:microsoft.com/office/officeart/2018/2/layout/IconCircleList"/>
    <dgm:cxn modelId="{7877E8AC-96E1-4B56-B356-71C5E0525DCF}" type="presParOf" srcId="{E52E4B74-6F37-42DE-9D79-4F9DA0EB8687}" destId="{767E26BB-8E34-4A38-AB34-D7CCDCA728C4}" srcOrd="1" destOrd="0" presId="urn:microsoft.com/office/officeart/2018/2/layout/IconCircleList"/>
    <dgm:cxn modelId="{F8519936-9CD8-4A15-A8C1-CB14A0A74986}" type="presParOf" srcId="{E52E4B74-6F37-42DE-9D79-4F9DA0EB8687}" destId="{2579C1FB-58D9-42CB-8075-C804DF7730B7}" srcOrd="2" destOrd="0" presId="urn:microsoft.com/office/officeart/2018/2/layout/IconCircleList"/>
    <dgm:cxn modelId="{D492EFFB-4C95-46A3-83EB-F8F2FAF5B6FE}" type="presParOf" srcId="{E52E4B74-6F37-42DE-9D79-4F9DA0EB8687}" destId="{F12C86D2-7B02-4FDA-8BB0-248F55BDEED7}" srcOrd="3" destOrd="0" presId="urn:microsoft.com/office/officeart/2018/2/layout/IconCircleList"/>
    <dgm:cxn modelId="{9CA49446-AE44-4C18-B45B-454D8D92CE19}" type="presParOf" srcId="{646392DE-6C00-4641-BC64-ABC50152D11C}" destId="{929F10C6-A1AC-4D25-AD69-9EE8BBA1E28A}" srcOrd="3" destOrd="0" presId="urn:microsoft.com/office/officeart/2018/2/layout/IconCircleList"/>
    <dgm:cxn modelId="{4365B7E0-72D9-4884-A123-2092E84BC699}" type="presParOf" srcId="{646392DE-6C00-4641-BC64-ABC50152D11C}" destId="{6E5E531A-D729-4947-A804-66A94D22A0F7}" srcOrd="4" destOrd="0" presId="urn:microsoft.com/office/officeart/2018/2/layout/IconCircleList"/>
    <dgm:cxn modelId="{EB06AFF2-FE11-423A-B613-3FA10BE090DC}" type="presParOf" srcId="{6E5E531A-D729-4947-A804-66A94D22A0F7}" destId="{1A5A57C2-30AF-4A9F-9083-0685F3AF8C4E}" srcOrd="0" destOrd="0" presId="urn:microsoft.com/office/officeart/2018/2/layout/IconCircleList"/>
    <dgm:cxn modelId="{422094C9-B304-47CA-A2FC-9227067A60D2}" type="presParOf" srcId="{6E5E531A-D729-4947-A804-66A94D22A0F7}" destId="{B1032779-D8D0-4637-97F0-AF73BB65D64A}" srcOrd="1" destOrd="0" presId="urn:microsoft.com/office/officeart/2018/2/layout/IconCircleList"/>
    <dgm:cxn modelId="{6063FD7D-3460-41AA-857A-EF3773AD278A}" type="presParOf" srcId="{6E5E531A-D729-4947-A804-66A94D22A0F7}" destId="{50ED38DA-8BA2-45D7-BFC8-E33A30F85093}" srcOrd="2" destOrd="0" presId="urn:microsoft.com/office/officeart/2018/2/layout/IconCircleList"/>
    <dgm:cxn modelId="{6EAA3057-BD1A-4824-BFDC-9632FB56F4E6}" type="presParOf" srcId="{6E5E531A-D729-4947-A804-66A94D22A0F7}" destId="{CA4296D6-32F7-4023-BFFA-6B8EF1C5E0BC}"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B3248-9630-4BBA-BBE7-7C263B648A64}">
      <dsp:nvSpPr>
        <dsp:cNvPr id="0" name=""/>
        <dsp:cNvSpPr/>
      </dsp:nvSpPr>
      <dsp:spPr>
        <a:xfrm>
          <a:off x="34365" y="890609"/>
          <a:ext cx="891581" cy="8915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C0FBD1-3F45-4551-ACB1-9B87E084D599}">
      <dsp:nvSpPr>
        <dsp:cNvPr id="0" name=""/>
        <dsp:cNvSpPr/>
      </dsp:nvSpPr>
      <dsp:spPr>
        <a:xfrm>
          <a:off x="221597" y="1077841"/>
          <a:ext cx="517117" cy="5171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B21FA6-169C-46C5-9048-A06C05D50115}">
      <dsp:nvSpPr>
        <dsp:cNvPr id="0" name=""/>
        <dsp:cNvSpPr/>
      </dsp:nvSpPr>
      <dsp:spPr>
        <a:xfrm>
          <a:off x="1117000" y="890609"/>
          <a:ext cx="2101585" cy="891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Aim was to evaluate a Li-ion 2170 cell battery system with a Nickel-Cobalt-Aluminium (NCA) cathode from an LCA perspective and present findings.</a:t>
          </a:r>
          <a:endParaRPr lang="en-US" sz="1100" kern="1200"/>
        </a:p>
      </dsp:txBody>
      <dsp:txXfrm>
        <a:off x="1117000" y="890609"/>
        <a:ext cx="2101585" cy="891581"/>
      </dsp:txXfrm>
    </dsp:sp>
    <dsp:sp modelId="{E9E83E67-FD0C-49AF-AED7-8DE6FBFB4540}">
      <dsp:nvSpPr>
        <dsp:cNvPr id="0" name=""/>
        <dsp:cNvSpPr/>
      </dsp:nvSpPr>
      <dsp:spPr>
        <a:xfrm>
          <a:off x="3584770" y="890609"/>
          <a:ext cx="891581" cy="8915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7E26BB-8E34-4A38-AB34-D7CCDCA728C4}">
      <dsp:nvSpPr>
        <dsp:cNvPr id="0" name=""/>
        <dsp:cNvSpPr/>
      </dsp:nvSpPr>
      <dsp:spPr>
        <a:xfrm>
          <a:off x="3772003" y="1077841"/>
          <a:ext cx="517117" cy="5171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C86D2-7B02-4FDA-8BB0-248F55BDEED7}">
      <dsp:nvSpPr>
        <dsp:cNvPr id="0" name=""/>
        <dsp:cNvSpPr/>
      </dsp:nvSpPr>
      <dsp:spPr>
        <a:xfrm>
          <a:off x="4667405" y="890609"/>
          <a:ext cx="2101585" cy="891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Cradle-to-grave model adopted to assess environmental impact of the whole product life cycle. </a:t>
          </a:r>
          <a:endParaRPr lang="en-US" sz="1100" kern="1200"/>
        </a:p>
      </dsp:txBody>
      <dsp:txXfrm>
        <a:off x="4667405" y="890609"/>
        <a:ext cx="2101585" cy="891581"/>
      </dsp:txXfrm>
    </dsp:sp>
    <dsp:sp modelId="{1A5A57C2-30AF-4A9F-9083-0685F3AF8C4E}">
      <dsp:nvSpPr>
        <dsp:cNvPr id="0" name=""/>
        <dsp:cNvSpPr/>
      </dsp:nvSpPr>
      <dsp:spPr>
        <a:xfrm>
          <a:off x="7073906" y="876192"/>
          <a:ext cx="891581" cy="8915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032779-D8D0-4637-97F0-AF73BB65D64A}">
      <dsp:nvSpPr>
        <dsp:cNvPr id="0" name=""/>
        <dsp:cNvSpPr/>
      </dsp:nvSpPr>
      <dsp:spPr>
        <a:xfrm>
          <a:off x="7261140" y="1047078"/>
          <a:ext cx="517117" cy="5171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4296D6-32F7-4023-BFFA-6B8EF1C5E0BC}">
      <dsp:nvSpPr>
        <dsp:cNvPr id="0" name=""/>
        <dsp:cNvSpPr/>
      </dsp:nvSpPr>
      <dsp:spPr>
        <a:xfrm>
          <a:off x="8157159" y="917356"/>
          <a:ext cx="2101585" cy="891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b="1" kern="1200"/>
            <a:t>Functional Unit:</a:t>
          </a:r>
          <a:r>
            <a:rPr lang="en-GB" sz="1100" kern="1200"/>
            <a:t> Tesla Model 3 79.5kwh battery pack weighing 478kg</a:t>
          </a:r>
          <a:endParaRPr lang="en-US" sz="1100" kern="1200"/>
        </a:p>
      </dsp:txBody>
      <dsp:txXfrm>
        <a:off x="8157159" y="917356"/>
        <a:ext cx="2101585" cy="89158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F6DA83-304C-4268-86F8-707C47F18664}" type="datetimeFigureOut">
              <a:rPr lang="en-GB" smtClean="0"/>
              <a:t>26/05/2023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5E1AEB-4EF0-4AEC-B0CB-2CEABFEF5D90}" type="slidenum">
              <a:rPr lang="en-GB" smtClean="0"/>
              <a:t>‹#›</a:t>
            </a:fld>
            <a:endParaRPr lang="en-GB"/>
          </a:p>
        </p:txBody>
      </p:sp>
    </p:spTree>
    <p:extLst>
      <p:ext uri="{BB962C8B-B14F-4D97-AF65-F5344CB8AC3E}">
        <p14:creationId xmlns:p14="http://schemas.microsoft.com/office/powerpoint/2010/main" val="1713348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A5E1AEB-4EF0-4AEC-B0CB-2CEABFEF5D90}" type="slidenum">
              <a:rPr lang="en-GB" smtClean="0"/>
              <a:t>1</a:t>
            </a:fld>
            <a:endParaRPr lang="en-GB"/>
          </a:p>
        </p:txBody>
      </p:sp>
    </p:spTree>
    <p:extLst>
      <p:ext uri="{BB962C8B-B14F-4D97-AF65-F5344CB8AC3E}">
        <p14:creationId xmlns:p14="http://schemas.microsoft.com/office/powerpoint/2010/main" val="3119167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Ollie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This </a:t>
            </a:r>
            <a:r>
              <a:rPr lang="en-GB" b="0" dirty="0"/>
              <a:t>impact analysis</a:t>
            </a:r>
            <a:r>
              <a:rPr lang="en-GB" b="0"/>
              <a:t> shows </a:t>
            </a:r>
            <a:r>
              <a:rPr lang="en-GB" b="0" dirty="0"/>
              <a:t>the top 5 emissions </a:t>
            </a:r>
            <a:r>
              <a:rPr lang="en-GB" b="0"/>
              <a:t>found by our LCA which totalled </a:t>
            </a:r>
            <a:r>
              <a:rPr lang="en-GB" b="0" dirty="0"/>
              <a:t>91% of </a:t>
            </a:r>
            <a:r>
              <a:rPr lang="en-GB" b="0"/>
              <a:t>the </a:t>
            </a:r>
            <a:r>
              <a:rPr lang="en-GB" b="0" dirty="0"/>
              <a:t>total production emissions</a:t>
            </a:r>
            <a:r>
              <a:rPr lang="en-GB" b="0"/>
              <a:t> excluding the Li-NCA production</a:t>
            </a:r>
            <a:r>
              <a:rPr lang="en-GB" b="0" dirty="0"/>
              <a:t>.</a:t>
            </a: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The top 5 impacts</a:t>
            </a:r>
            <a:r>
              <a:rPr lang="en-GB" b="0" dirty="0"/>
              <a:t> are </a:t>
            </a:r>
            <a:r>
              <a:rPr lang="en-GB" b="0"/>
              <a:t>the binder its solvent and the electrolyte </a:t>
            </a:r>
            <a:r>
              <a:rPr lang="en-GB" b="0" dirty="0"/>
              <a:t>solvents</a:t>
            </a:r>
            <a:r>
              <a:rPr lang="en-GB" b="0"/>
              <a:t> showing that the </a:t>
            </a:r>
            <a:r>
              <a:rPr lang="en-GB" b="0" dirty="0"/>
              <a:t>mixing </a:t>
            </a:r>
            <a:r>
              <a:rPr lang="en-GB" b="0"/>
              <a:t>process generates most of </a:t>
            </a:r>
            <a:r>
              <a:rPr lang="en-GB" b="0" dirty="0"/>
              <a:t>the emissions.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We found that the remaining production </a:t>
            </a:r>
            <a:r>
              <a:rPr lang="en-GB" b="0" dirty="0"/>
              <a:t>emissions </a:t>
            </a:r>
            <a:r>
              <a:rPr lang="en-GB" b="0"/>
              <a:t>are </a:t>
            </a:r>
            <a:r>
              <a:rPr lang="en-GB" b="0" dirty="0"/>
              <a:t>significantly lower than </a:t>
            </a:r>
            <a:r>
              <a:rPr lang="en-GB" b="0"/>
              <a:t>the </a:t>
            </a:r>
            <a:r>
              <a:rPr lang="en-GB" b="0" dirty="0"/>
              <a:t>cathode production</a:t>
            </a:r>
            <a:r>
              <a:rPr lang="en-GB" b="0"/>
              <a:t> emissions which can be attributed to </a:t>
            </a:r>
            <a:r>
              <a:rPr lang="en-GB" b="0" dirty="0"/>
              <a:t>the low environmental impact </a:t>
            </a:r>
            <a:r>
              <a:rPr lang="en-GB" b="0"/>
              <a:t>of </a:t>
            </a:r>
            <a:r>
              <a:rPr lang="en-GB" b="0" dirty="0"/>
              <a:t>the </a:t>
            </a:r>
            <a:r>
              <a:rPr lang="en-GB" b="0"/>
              <a:t>graphite anode</a:t>
            </a:r>
            <a:r>
              <a:rPr lang="en-GB"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indent="0">
              <a:buFontTx/>
              <a:buNone/>
            </a:pPr>
            <a:r>
              <a:rPr lang="en-GB" sz="1200" b="1" dirty="0">
                <a:effectLst/>
                <a:latin typeface="Times New Roman" panose="02020603050405020304" pitchFamily="18" charset="0"/>
              </a:rPr>
              <a:t>1 - </a:t>
            </a:r>
            <a:r>
              <a:rPr lang="en-GB" sz="1200" dirty="0" err="1">
                <a:effectLst/>
                <a:latin typeface="Times New Roman" panose="02020603050405020304" pitchFamily="18" charset="0"/>
              </a:rPr>
              <a:t>Porzio</a:t>
            </a:r>
            <a:r>
              <a:rPr lang="en-GB" sz="1200" dirty="0">
                <a:effectLst/>
                <a:latin typeface="Times New Roman" panose="02020603050405020304" pitchFamily="18" charset="0"/>
              </a:rPr>
              <a:t>, Jason, and Corinne D. </a:t>
            </a:r>
            <a:r>
              <a:rPr lang="en-GB" sz="1200" dirty="0" err="1">
                <a:effectLst/>
                <a:latin typeface="Times New Roman" panose="02020603050405020304" pitchFamily="18" charset="0"/>
              </a:rPr>
              <a:t>Scown</a:t>
            </a:r>
            <a:r>
              <a:rPr lang="en-GB" sz="1200" dirty="0">
                <a:effectLst/>
                <a:latin typeface="Times New Roman" panose="02020603050405020304" pitchFamily="18" charset="0"/>
              </a:rPr>
              <a:t>. “Life‐Cycle Assessment Considerations for Batteries and Battery Materials.” </a:t>
            </a:r>
            <a:r>
              <a:rPr lang="en-GB" sz="1200" i="1" dirty="0">
                <a:effectLst/>
                <a:latin typeface="Times New Roman" panose="02020603050405020304" pitchFamily="18" charset="0"/>
              </a:rPr>
              <a:t>Advanced Energy Materials</a:t>
            </a:r>
            <a:r>
              <a:rPr lang="en-GB" sz="1200" dirty="0">
                <a:effectLst/>
                <a:latin typeface="Times New Roman" panose="02020603050405020304" pitchFamily="18" charset="0"/>
              </a:rPr>
              <a:t>, vol. 11, no. 33, 14 July 2021, p. 2100771, https://doi.org/10.1002/aenm.202100771.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effectLst/>
                <a:latin typeface="Times New Roman" panose="02020603050405020304" pitchFamily="18" charset="0"/>
              </a:rPr>
              <a:t>2</a:t>
            </a:r>
            <a:r>
              <a:rPr lang="en-GB" sz="1200">
                <a:effectLst/>
                <a:latin typeface="Times New Roman" panose="02020603050405020304" pitchFamily="18" charset="0"/>
              </a:rPr>
              <a:t> </a:t>
            </a:r>
            <a:r>
              <a:rPr lang="en-GB" sz="1200" b="1">
                <a:effectLst/>
                <a:latin typeface="Times New Roman" panose="02020603050405020304" pitchFamily="18" charset="0"/>
              </a:rPr>
              <a:t>- </a:t>
            </a:r>
            <a:r>
              <a:rPr lang="en-GB" b="0" i="0" err="1">
                <a:solidFill>
                  <a:srgbClr val="000000"/>
                </a:solidFill>
                <a:effectLst/>
                <a:latin typeface="Calibri" panose="020F0502020204030204" pitchFamily="34" charset="0"/>
              </a:rPr>
              <a:t>Zülke</a:t>
            </a:r>
            <a:r>
              <a:rPr lang="en-GB" b="0" i="0">
                <a:solidFill>
                  <a:srgbClr val="000000"/>
                </a:solidFill>
                <a:effectLst/>
                <a:latin typeface="Calibri" panose="020F0502020204030204" pitchFamily="34" charset="0"/>
              </a:rPr>
              <a:t>, A., Li, Y., Keil, P., Burrell, R., </a:t>
            </a:r>
            <a:r>
              <a:rPr lang="en-GB" b="0" i="0" err="1">
                <a:solidFill>
                  <a:srgbClr val="000000"/>
                </a:solidFill>
                <a:effectLst/>
                <a:latin typeface="Calibri" panose="020F0502020204030204" pitchFamily="34" charset="0"/>
              </a:rPr>
              <a:t>Belaisch</a:t>
            </a:r>
            <a:r>
              <a:rPr lang="en-GB" b="0" i="0">
                <a:solidFill>
                  <a:srgbClr val="000000"/>
                </a:solidFill>
                <a:effectLst/>
                <a:latin typeface="Calibri" panose="020F0502020204030204" pitchFamily="34" charset="0"/>
              </a:rPr>
              <a:t>, S., </a:t>
            </a:r>
            <a:r>
              <a:rPr lang="en-GB" b="0" i="0" err="1">
                <a:solidFill>
                  <a:srgbClr val="000000"/>
                </a:solidFill>
                <a:effectLst/>
                <a:latin typeface="Calibri" panose="020F0502020204030204" pitchFamily="34" charset="0"/>
              </a:rPr>
              <a:t>Nagarathinam</a:t>
            </a:r>
            <a:r>
              <a:rPr lang="en-GB" b="0" i="0">
                <a:solidFill>
                  <a:srgbClr val="000000"/>
                </a:solidFill>
                <a:effectLst/>
                <a:latin typeface="Calibri" panose="020F0502020204030204" pitchFamily="34" charset="0"/>
              </a:rPr>
              <a:t>, M., Mercer, M.P. and </a:t>
            </a:r>
            <a:r>
              <a:rPr lang="en-GB" b="0" i="0" err="1">
                <a:solidFill>
                  <a:srgbClr val="000000"/>
                </a:solidFill>
                <a:effectLst/>
                <a:latin typeface="Calibri" panose="020F0502020204030204" pitchFamily="34" charset="0"/>
              </a:rPr>
              <a:t>Hoster</a:t>
            </a:r>
            <a:r>
              <a:rPr lang="en-GB" b="0" i="0">
                <a:solidFill>
                  <a:srgbClr val="000000"/>
                </a:solidFill>
                <a:effectLst/>
                <a:latin typeface="Calibri" panose="020F0502020204030204" pitchFamily="34" charset="0"/>
              </a:rPr>
              <a:t>, H.E. (2021). High‐Energy Nickel‐Cobalt‐Aluminium Oxide (NCA) Cells on Idle: Anode‐ versus Cathode‐Driven Side Reactions. </a:t>
            </a:r>
            <a:r>
              <a:rPr lang="en-GB" b="0" i="1">
                <a:solidFill>
                  <a:srgbClr val="000000"/>
                </a:solidFill>
                <a:effectLst/>
                <a:latin typeface="Calibri" panose="020F0502020204030204" pitchFamily="34" charset="0"/>
              </a:rPr>
              <a:t>Batteries &amp; </a:t>
            </a:r>
            <a:r>
              <a:rPr lang="en-GB" b="0" i="1" err="1">
                <a:solidFill>
                  <a:srgbClr val="000000"/>
                </a:solidFill>
                <a:effectLst/>
                <a:latin typeface="Calibri" panose="020F0502020204030204" pitchFamily="34" charset="0"/>
              </a:rPr>
              <a:t>Supercaps</a:t>
            </a:r>
            <a:r>
              <a:rPr lang="en-GB" b="0" i="0">
                <a:solidFill>
                  <a:srgbClr val="000000"/>
                </a:solidFill>
                <a:effectLst/>
                <a:latin typeface="Calibri" panose="020F0502020204030204" pitchFamily="34" charset="0"/>
              </a:rPr>
              <a:t>, 4(6), pp.934–947. </a:t>
            </a:r>
            <a:r>
              <a:rPr lang="en-GB" b="0" i="0" err="1">
                <a:solidFill>
                  <a:srgbClr val="000000"/>
                </a:solidFill>
                <a:effectLst/>
                <a:latin typeface="Calibri" panose="020F0502020204030204" pitchFamily="34" charset="0"/>
              </a:rPr>
              <a:t>doi:https</a:t>
            </a:r>
            <a:r>
              <a:rPr lang="en-GB" b="0" i="0">
                <a:solidFill>
                  <a:srgbClr val="000000"/>
                </a:solidFill>
                <a:effectLst/>
                <a:latin typeface="Calibri" panose="020F0502020204030204" pitchFamily="34" charset="0"/>
              </a:rPr>
              <a:t>://doi.org/10.1002/batt.202100046.</a:t>
            </a:r>
            <a:endParaRPr lang="en-GB" sz="1000" b="1">
              <a:effectLst/>
              <a:latin typeface="Calibri" panose="020F0502020204030204" pitchFamily="34" charset="0"/>
            </a:endParaRPr>
          </a:p>
          <a:p>
            <a:pPr algn="l"/>
            <a:r>
              <a:rPr lang="en-GB" b="1"/>
              <a:t>3 - </a:t>
            </a:r>
            <a:r>
              <a:rPr lang="en-GB" b="0" i="0" err="1">
                <a:solidFill>
                  <a:srgbClr val="000000"/>
                </a:solidFill>
                <a:effectLst/>
                <a:latin typeface="Calibri" panose="020F0502020204030204" pitchFamily="34" charset="0"/>
              </a:rPr>
              <a:t>EVSpecifications</a:t>
            </a:r>
            <a:r>
              <a:rPr lang="en-GB" b="0" i="0">
                <a:solidFill>
                  <a:srgbClr val="000000"/>
                </a:solidFill>
                <a:effectLst/>
                <a:latin typeface="Calibri" panose="020F0502020204030204" pitchFamily="34" charset="0"/>
              </a:rPr>
              <a:t>. (n.d.). </a:t>
            </a:r>
            <a:r>
              <a:rPr lang="en-GB" b="0" i="1">
                <a:solidFill>
                  <a:srgbClr val="000000"/>
                </a:solidFill>
                <a:effectLst/>
                <a:latin typeface="Calibri" panose="020F0502020204030204" pitchFamily="34" charset="0"/>
              </a:rPr>
              <a:t>2021 Tesla Model 3 Long Range AWD - Specifications</a:t>
            </a:r>
            <a:r>
              <a:rPr lang="en-GB" b="0" i="0">
                <a:solidFill>
                  <a:srgbClr val="000000"/>
                </a:solidFill>
                <a:effectLst/>
                <a:latin typeface="Calibri" panose="020F0502020204030204" pitchFamily="34" charset="0"/>
              </a:rPr>
              <a:t>. [online] Available at: https://www.evspecifications.com/en/model/445a110.</a:t>
            </a:r>
            <a:endParaRPr lang="en-GB" b="1"/>
          </a:p>
          <a:p>
            <a:endParaRPr lang="en-GB" dirty="0"/>
          </a:p>
        </p:txBody>
      </p:sp>
      <p:sp>
        <p:nvSpPr>
          <p:cNvPr id="4" name="Slide Number Placeholder 3"/>
          <p:cNvSpPr>
            <a:spLocks noGrp="1"/>
          </p:cNvSpPr>
          <p:nvPr>
            <p:ph type="sldNum" sz="quarter" idx="5"/>
          </p:nvPr>
        </p:nvSpPr>
        <p:spPr/>
        <p:txBody>
          <a:bodyPr/>
          <a:lstStyle/>
          <a:p>
            <a:fld id="{8A5E1AEB-4EF0-4AEC-B0CB-2CEABFEF5D90}" type="slidenum">
              <a:rPr lang="en-GB" smtClean="0"/>
              <a:t>10</a:t>
            </a:fld>
            <a:endParaRPr lang="en-GB"/>
          </a:p>
        </p:txBody>
      </p:sp>
    </p:spTree>
    <p:extLst>
      <p:ext uri="{BB962C8B-B14F-4D97-AF65-F5344CB8AC3E}">
        <p14:creationId xmlns:p14="http://schemas.microsoft.com/office/powerpoint/2010/main" val="1265991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A5E1AEB-4EF0-4AEC-B0CB-2CEABFEF5D90}" type="slidenum">
              <a:rPr lang="en-GB" smtClean="0"/>
              <a:t>11</a:t>
            </a:fld>
            <a:endParaRPr lang="en-GB"/>
          </a:p>
        </p:txBody>
      </p:sp>
    </p:spTree>
    <p:extLst>
      <p:ext uri="{BB962C8B-B14F-4D97-AF65-F5344CB8AC3E}">
        <p14:creationId xmlns:p14="http://schemas.microsoft.com/office/powerpoint/2010/main" val="1844044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order to analyse the transportation emissions within the different processes of our NCA battery, a series of assumptions were made throughout in order to simplify and better understand the bigger picture:</a:t>
            </a:r>
          </a:p>
          <a:p>
            <a:r>
              <a:rPr lang="en-GB"/>
              <a:t>To begin with, given our NCA battery of choice was the 2170 made by Tesla for their model 3, we researched the details of their supply chain for their battery production, eventually finding the undisclosed information available on their 2021 impact report. We decided to focus on the transportation of the 5 key most important elements for the production of the battery, Nickel, Cobalt, Aluminium, Lithium and Graphite. </a:t>
            </a:r>
          </a:p>
          <a:p>
            <a:r>
              <a:rPr lang="en-GB"/>
              <a:t>As seen in the table on the screen, there are a series of different suppliers for the same materials so we assumed that each of the elements would come from one single individual supplier. Further assumptions will be discussed in the following slides. </a:t>
            </a:r>
          </a:p>
          <a:p>
            <a:endParaRPr lang="en-GB"/>
          </a:p>
          <a:p>
            <a:r>
              <a:rPr lang="en-GB"/>
              <a:t>Some of the general assumptions made for all materials include the fact that for each transportation the weight considered will be the amount each material makes up of one battery pack. As well as this, most of the distances and routes were calculated with the help of sea rates and google maps. As well as this, every time the any cargo arrived to Nevada, the final destination was chosen to be the City of Nevada, as Tesla’s factory is located here.</a:t>
            </a:r>
          </a:p>
          <a:p>
            <a:endParaRPr lang="en-GB"/>
          </a:p>
          <a:p>
            <a:pPr marL="228600" indent="-228600">
              <a:buAutoNum type="arabicPeriod"/>
            </a:pPr>
            <a:r>
              <a:rPr lang="en-GB"/>
              <a:t>Combination of both sea rates and google maps to find out distances and time taken</a:t>
            </a:r>
          </a:p>
          <a:p>
            <a:pPr marL="228600" indent="-228600">
              <a:buAutoNum type="arabicPeriod"/>
            </a:pPr>
            <a:r>
              <a:rPr lang="en-GB"/>
              <a:t>Assumption of 1 supplier per material</a:t>
            </a:r>
          </a:p>
          <a:p>
            <a:pPr marL="228600" indent="-228600">
              <a:buAutoNum type="arabicPeriod"/>
            </a:pPr>
            <a:r>
              <a:rPr lang="en-GB"/>
              <a:t>Calculations for one shipment only</a:t>
            </a:r>
          </a:p>
          <a:p>
            <a:pPr marL="228600" indent="-228600">
              <a:buAutoNum type="arabicPeriod"/>
            </a:pPr>
            <a:r>
              <a:rPr lang="en-GB"/>
              <a:t>Cargo consists of the amount of materials needed for the production of one battery pack</a:t>
            </a:r>
          </a:p>
          <a:p>
            <a:pPr marL="228600" indent="-228600">
              <a:buAutoNum type="arabicPeriod"/>
            </a:pPr>
            <a:r>
              <a:rPr lang="en-GB"/>
              <a:t>Port of Nevada to city of Nevada</a:t>
            </a:r>
          </a:p>
          <a:p>
            <a:endParaRPr lang="en-GB"/>
          </a:p>
          <a:p>
            <a:pPr marL="171450" indent="-171450">
              <a:buFontTx/>
              <a:buChar char="-"/>
            </a:pPr>
            <a:r>
              <a:rPr lang="en-GB"/>
              <a:t>Assumption of lorry instead of freight train because of poor connection</a:t>
            </a:r>
          </a:p>
          <a:p>
            <a:pPr marL="171450" indent="-171450">
              <a:buFontTx/>
              <a:buChar char="-"/>
            </a:pPr>
            <a:r>
              <a:rPr lang="en-GB"/>
              <a:t>Same RNA lorries, even for the abroad transport</a:t>
            </a:r>
          </a:p>
          <a:p>
            <a:pPr marL="171450" indent="-171450">
              <a:buFontTx/>
              <a:buChar char="-"/>
            </a:pPr>
            <a:endParaRPr lang="en-GB"/>
          </a:p>
          <a:p>
            <a:pPr marL="171450" indent="-171450">
              <a:buFontTx/>
              <a:buChar char="-"/>
            </a:pPr>
            <a:endParaRPr lang="en-GB"/>
          </a:p>
          <a:p>
            <a:pPr marL="171450" indent="-171450">
              <a:buFontTx/>
              <a:buChar char="-"/>
            </a:pPr>
            <a:r>
              <a:rPr lang="en-GB"/>
              <a:t>References:</a:t>
            </a:r>
          </a:p>
          <a:p>
            <a:pPr marL="0" indent="0">
              <a:buFontTx/>
              <a:buNone/>
            </a:pPr>
            <a:r>
              <a:rPr lang="en-GB" b="0" i="0">
                <a:solidFill>
                  <a:srgbClr val="2C3E50"/>
                </a:solidFill>
                <a:effectLst/>
                <a:latin typeface="Calibri" panose="020F0502020204030204" pitchFamily="34" charset="0"/>
              </a:rPr>
              <a:t>Tesla (2021). </a:t>
            </a:r>
            <a:r>
              <a:rPr lang="en-GB" b="0" i="1">
                <a:solidFill>
                  <a:srgbClr val="2C3E50"/>
                </a:solidFill>
                <a:effectLst/>
                <a:latin typeface="Calibri" panose="020F0502020204030204" pitchFamily="34" charset="0"/>
              </a:rPr>
              <a:t>Impact | Tesla United Kingdom</a:t>
            </a:r>
            <a:r>
              <a:rPr lang="en-GB" b="0" i="0">
                <a:solidFill>
                  <a:srgbClr val="2C3E50"/>
                </a:solidFill>
                <a:effectLst/>
                <a:latin typeface="Calibri" panose="020F0502020204030204" pitchFamily="34" charset="0"/>
              </a:rPr>
              <a:t>. [online] Tesla. Available at: https://www.tesla.com/en_gb/impact.</a:t>
            </a:r>
          </a:p>
          <a:p>
            <a:pPr marL="171450" indent="-171450">
              <a:buFontTx/>
              <a:buChar char="-"/>
            </a:pPr>
            <a:endParaRPr lang="en-GB" b="0" i="0">
              <a:solidFill>
                <a:srgbClr val="2C3E50"/>
              </a:solidFill>
              <a:effectLst/>
              <a:latin typeface="Calibri" panose="020F0502020204030204" pitchFamily="34" charset="0"/>
            </a:endParaRPr>
          </a:p>
          <a:p>
            <a:pPr algn="l"/>
            <a:r>
              <a:rPr lang="en-GB" b="0" i="0">
                <a:solidFill>
                  <a:srgbClr val="000000"/>
                </a:solidFill>
                <a:effectLst/>
                <a:latin typeface="Calibri" panose="020F0502020204030204" pitchFamily="34" charset="0"/>
              </a:rPr>
              <a:t>Firm, M.L. (2022). </a:t>
            </a:r>
            <a:r>
              <a:rPr lang="en-GB" b="0" i="1">
                <a:solidFill>
                  <a:srgbClr val="000000"/>
                </a:solidFill>
                <a:effectLst/>
                <a:latin typeface="Calibri" panose="020F0502020204030204" pitchFamily="34" charset="0"/>
              </a:rPr>
              <a:t>Why Do We Use Semi-Trucks And Not Trains?</a:t>
            </a:r>
            <a:r>
              <a:rPr lang="en-GB" b="0" i="0">
                <a:solidFill>
                  <a:srgbClr val="000000"/>
                </a:solidFill>
                <a:effectLst/>
                <a:latin typeface="Calibri" panose="020F0502020204030204" pitchFamily="34" charset="0"/>
              </a:rPr>
              <a:t> [online] McArthur Law Firm. Available at: https://mcarthurlawfirm.com/blog/2022/04/why-do-we-use-semi-trucks-and-not-trains/#:~:text=For%20numerous%20reasons%2C%20putting%20goods.</a:t>
            </a:r>
          </a:p>
          <a:p>
            <a:pPr algn="l"/>
            <a:r>
              <a:rPr lang="en-GB" b="0" i="0">
                <a:solidFill>
                  <a:srgbClr val="000000"/>
                </a:solidFill>
                <a:effectLst/>
                <a:latin typeface="Calibri" panose="020F0502020204030204" pitchFamily="34" charset="0"/>
              </a:rPr>
              <a:t>‌</a:t>
            </a:r>
          </a:p>
          <a:p>
            <a:pPr marL="171450" indent="-171450">
              <a:buFontTx/>
              <a:buChar char="-"/>
            </a:pPr>
            <a:endParaRPr lang="en-GB" b="0" i="0">
              <a:solidFill>
                <a:srgbClr val="2C3E5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8A5E1AEB-4EF0-4AEC-B0CB-2CEABFEF5D90}" type="slidenum">
              <a:rPr lang="en-GB" smtClean="0"/>
              <a:t>12</a:t>
            </a:fld>
            <a:endParaRPr lang="en-GB"/>
          </a:p>
        </p:txBody>
      </p:sp>
    </p:spTree>
    <p:extLst>
      <p:ext uri="{BB962C8B-B14F-4D97-AF65-F5344CB8AC3E}">
        <p14:creationId xmlns:p14="http://schemas.microsoft.com/office/powerpoint/2010/main" val="3991414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For the transportation of nickel, one of, if not the biggest supplier of choice for Tesla currently is BHP West Nickel, who holds operations in Australia, one of the largest Nickel reserves in the world. As such, the assumption was made that the Nickel was extracted at BHP’s facilities, then transported by lorry to the </a:t>
            </a:r>
            <a:r>
              <a:rPr lang="en-GB" err="1"/>
              <a:t>the</a:t>
            </a:r>
            <a:r>
              <a:rPr lang="en-GB"/>
              <a:t> </a:t>
            </a:r>
            <a:r>
              <a:rPr lang="en-GB" err="1"/>
              <a:t>Thevenard</a:t>
            </a:r>
            <a:r>
              <a:rPr lang="en-GB"/>
              <a:t> Port in south Australia, and from there shipped overseas to Nevada, where it is then transported to the city of Nevada. </a:t>
            </a:r>
          </a:p>
          <a:p>
            <a:r>
              <a:rPr lang="en-GB"/>
              <a:t>The total emissions produced from this process amounted to around 24 kg, with sea freight contributing more yet, proportionately, lorry transportation emits notably more. </a:t>
            </a:r>
          </a:p>
          <a:p>
            <a:endParaRPr lang="en-GB"/>
          </a:p>
          <a:p>
            <a:r>
              <a:rPr lang="en-GB"/>
              <a:t>3 Transports – Lorry RAS, Lorry RNA, Sea Freight ROW</a:t>
            </a:r>
          </a:p>
          <a:p>
            <a:endParaRPr lang="en-GB"/>
          </a:p>
          <a:p>
            <a:r>
              <a:rPr lang="en-GB"/>
              <a:t>References:</a:t>
            </a:r>
          </a:p>
          <a:p>
            <a:r>
              <a:rPr lang="en-GB" b="0" i="0">
                <a:solidFill>
                  <a:srgbClr val="2C3E50"/>
                </a:solidFill>
                <a:effectLst/>
                <a:latin typeface="Calibri" panose="020F0502020204030204" pitchFamily="34" charset="0"/>
              </a:rPr>
              <a:t>Tesla (2021). </a:t>
            </a:r>
            <a:r>
              <a:rPr lang="en-GB" b="0" i="1">
                <a:solidFill>
                  <a:srgbClr val="2C3E50"/>
                </a:solidFill>
                <a:effectLst/>
                <a:latin typeface="Calibri" panose="020F0502020204030204" pitchFamily="34" charset="0"/>
              </a:rPr>
              <a:t>Impact | Tesla United Kingdom</a:t>
            </a:r>
            <a:r>
              <a:rPr lang="en-GB" b="0" i="0">
                <a:solidFill>
                  <a:srgbClr val="2C3E50"/>
                </a:solidFill>
                <a:effectLst/>
                <a:latin typeface="Calibri" panose="020F0502020204030204" pitchFamily="34" charset="0"/>
              </a:rPr>
              <a:t>. [online] Tesla. Available at: https://www.tesla.com/en_gb/impact.</a:t>
            </a:r>
            <a:endParaRPr lang="en-GB"/>
          </a:p>
          <a:p>
            <a:endParaRPr lang="en-GB" b="0" i="0">
              <a:solidFill>
                <a:srgbClr val="2C3E50"/>
              </a:solidFill>
              <a:effectLst/>
              <a:latin typeface="Calibri" panose="020F0502020204030204" pitchFamily="34" charset="0"/>
            </a:endParaRPr>
          </a:p>
          <a:p>
            <a:r>
              <a:rPr lang="en-GB" b="0" i="0">
                <a:solidFill>
                  <a:srgbClr val="2C3E50"/>
                </a:solidFill>
                <a:effectLst/>
                <a:latin typeface="Calibri" panose="020F0502020204030204" pitchFamily="34" charset="0"/>
              </a:rPr>
              <a:t>Sanderson, H. (2021). Tesla signs nickel deal with BHP to secure </a:t>
            </a:r>
            <a:r>
              <a:rPr lang="en-GB" b="0" i="0" err="1">
                <a:solidFill>
                  <a:srgbClr val="2C3E50"/>
                </a:solidFill>
                <a:effectLst/>
                <a:latin typeface="Calibri" panose="020F0502020204030204" pitchFamily="34" charset="0"/>
              </a:rPr>
              <a:t>non-Chinese</a:t>
            </a:r>
            <a:r>
              <a:rPr lang="en-GB" b="0" i="0">
                <a:solidFill>
                  <a:srgbClr val="2C3E50"/>
                </a:solidFill>
                <a:effectLst/>
                <a:latin typeface="Calibri" panose="020F0502020204030204" pitchFamily="34" charset="0"/>
              </a:rPr>
              <a:t> supply. </a:t>
            </a:r>
            <a:r>
              <a:rPr lang="en-GB" b="0" i="1">
                <a:solidFill>
                  <a:srgbClr val="2C3E50"/>
                </a:solidFill>
                <a:effectLst/>
                <a:latin typeface="Calibri" panose="020F0502020204030204" pitchFamily="34" charset="0"/>
              </a:rPr>
              <a:t>Financial Times</a:t>
            </a:r>
            <a:r>
              <a:rPr lang="en-GB" b="0" i="0">
                <a:solidFill>
                  <a:srgbClr val="2C3E50"/>
                </a:solidFill>
                <a:effectLst/>
                <a:latin typeface="Calibri" panose="020F0502020204030204" pitchFamily="34" charset="0"/>
              </a:rPr>
              <a:t>. [online] 21 Jul. Available at: https://www.ft.com/content/250d6dc7-d6e2-47d0-b76e-a9abaab5eeae.</a:t>
            </a:r>
          </a:p>
          <a:p>
            <a:endParaRPr lang="en-GB" b="0" i="0">
              <a:solidFill>
                <a:srgbClr val="2C3E50"/>
              </a:solidFill>
              <a:effectLst/>
              <a:latin typeface="Calibri" panose="020F0502020204030204" pitchFamily="34" charset="0"/>
            </a:endParaRPr>
          </a:p>
          <a:p>
            <a:r>
              <a:rPr lang="en-GB" b="0" i="0">
                <a:solidFill>
                  <a:srgbClr val="2C3E50"/>
                </a:solidFill>
                <a:effectLst/>
                <a:latin typeface="Calibri" panose="020F0502020204030204" pitchFamily="34" charset="0"/>
              </a:rPr>
              <a:t>Bhp.com. (2021). </a:t>
            </a:r>
            <a:r>
              <a:rPr lang="en-GB" b="0" i="1">
                <a:solidFill>
                  <a:srgbClr val="2C3E50"/>
                </a:solidFill>
                <a:effectLst/>
                <a:latin typeface="Calibri" panose="020F0502020204030204" pitchFamily="34" charset="0"/>
              </a:rPr>
              <a:t>BHP enters into nickel supply agreement with Tesla Inc</a:t>
            </a:r>
            <a:r>
              <a:rPr lang="en-GB" b="0" i="0">
                <a:solidFill>
                  <a:srgbClr val="2C3E50"/>
                </a:solidFill>
                <a:effectLst/>
                <a:latin typeface="Calibri" panose="020F0502020204030204" pitchFamily="34" charset="0"/>
              </a:rPr>
              <a:t>. [online] Available at: https://www.bhp.com/news/media-centre/releases/2021/07/bhp-enters-into-nickel-supply-agreement-with-tesla-inc.</a:t>
            </a:r>
          </a:p>
          <a:p>
            <a:endParaRPr lang="en-GB" b="0" i="0">
              <a:solidFill>
                <a:srgbClr val="2C3E50"/>
              </a:solidFill>
              <a:effectLst/>
              <a:latin typeface="Calibri" panose="020F0502020204030204" pitchFamily="34" charset="0"/>
            </a:endParaRPr>
          </a:p>
          <a:p>
            <a:r>
              <a:rPr lang="en-GB" b="0" i="0">
                <a:solidFill>
                  <a:srgbClr val="000000"/>
                </a:solidFill>
                <a:effectLst/>
                <a:latin typeface="Calibri" panose="020F0502020204030204" pitchFamily="34" charset="0"/>
              </a:rPr>
              <a:t>DP World (2010). </a:t>
            </a:r>
            <a:r>
              <a:rPr lang="en-GB" b="0" i="1">
                <a:solidFill>
                  <a:srgbClr val="000000"/>
                </a:solidFill>
                <a:effectLst/>
                <a:latin typeface="Calibri" panose="020F0502020204030204" pitchFamily="34" charset="0"/>
              </a:rPr>
              <a:t>Distances &amp; Time</a:t>
            </a:r>
            <a:r>
              <a:rPr lang="en-GB" b="0" i="0">
                <a:solidFill>
                  <a:srgbClr val="000000"/>
                </a:solidFill>
                <a:effectLst/>
                <a:latin typeface="Calibri" panose="020F0502020204030204" pitchFamily="34" charset="0"/>
              </a:rPr>
              <a:t>. [online] </a:t>
            </a:r>
            <a:r>
              <a:rPr lang="en-GB" b="0" i="0" err="1">
                <a:solidFill>
                  <a:srgbClr val="000000"/>
                </a:solidFill>
                <a:effectLst/>
                <a:latin typeface="Calibri" panose="020F0502020204030204" pitchFamily="34" charset="0"/>
              </a:rPr>
              <a:t>SeaRates</a:t>
            </a:r>
            <a:r>
              <a:rPr lang="en-GB" b="0" i="0">
                <a:solidFill>
                  <a:srgbClr val="000000"/>
                </a:solidFill>
                <a:effectLst/>
                <a:latin typeface="Calibri" panose="020F0502020204030204" pitchFamily="34" charset="0"/>
              </a:rPr>
              <a:t>. Available at: https://www.searates.com/services/distances-time/.</a:t>
            </a:r>
          </a:p>
          <a:p>
            <a:pPr algn="l"/>
            <a:r>
              <a:rPr lang="en-GB" b="0" i="0">
                <a:solidFill>
                  <a:srgbClr val="000000"/>
                </a:solidFill>
                <a:effectLst/>
                <a:latin typeface="Calibri" panose="020F0502020204030204" pitchFamily="34" charset="0"/>
              </a:rPr>
              <a:t>‌</a:t>
            </a:r>
          </a:p>
          <a:p>
            <a:endParaRPr lang="en-GB" b="0" i="0">
              <a:solidFill>
                <a:srgbClr val="2C3E5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8A5E1AEB-4EF0-4AEC-B0CB-2CEABFEF5D90}" type="slidenum">
              <a:rPr lang="en-GB" smtClean="0"/>
              <a:t>13</a:t>
            </a:fld>
            <a:endParaRPr lang="en-GB"/>
          </a:p>
        </p:txBody>
      </p:sp>
    </p:spTree>
    <p:extLst>
      <p:ext uri="{BB962C8B-B14F-4D97-AF65-F5344CB8AC3E}">
        <p14:creationId xmlns:p14="http://schemas.microsoft.com/office/powerpoint/2010/main" val="1163773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Cobalt is a mineral which is most abundant in the Democratic Republic of Congo, and as such, Tesla’s main Cobalt supplier – Glencore, sources its minerals from here. The transportation involves the movement from the mines, which are assumed to be taken from the location provided by Sea Rates, to the port of </a:t>
            </a:r>
            <a:r>
              <a:rPr lang="en-GB" err="1"/>
              <a:t>Matadi</a:t>
            </a:r>
            <a:r>
              <a:rPr lang="en-GB"/>
              <a:t>, and from here to the port of Nevada. This comes as a result of Glencore’s mines being located in the Lualaba province,  Once again, the cargo is then transported to the city of Nevada as a representation of Tesla’s Factory.</a:t>
            </a:r>
          </a:p>
          <a:p>
            <a:endParaRPr lang="en-GB"/>
          </a:p>
          <a:p>
            <a:r>
              <a:rPr lang="en-GB"/>
              <a:t>The total emissions produced sum up to a total of almost 6kg of CO2 emissions, which, although may seem notably less than other materials despite the long distance travelled, a main contributing factor is the weight of cobalt as it equates to only 12kg </a:t>
            </a:r>
          </a:p>
          <a:p>
            <a:endParaRPr lang="en-GB"/>
          </a:p>
          <a:p>
            <a:r>
              <a:rPr lang="en-GB"/>
              <a:t>3 transports - RAF lorry, RNA lorry, Sea Freight ROW</a:t>
            </a:r>
          </a:p>
          <a:p>
            <a:endParaRPr lang="en-GB"/>
          </a:p>
          <a:p>
            <a:r>
              <a:rPr lang="en-GB"/>
              <a:t>References:</a:t>
            </a:r>
          </a:p>
          <a:p>
            <a:r>
              <a:rPr lang="en-GB" b="0" i="0">
                <a:solidFill>
                  <a:srgbClr val="2C3E50"/>
                </a:solidFill>
                <a:effectLst/>
                <a:latin typeface="Calibri" panose="020F0502020204030204" pitchFamily="34" charset="0"/>
              </a:rPr>
              <a:t>Tesla (2021). </a:t>
            </a:r>
            <a:r>
              <a:rPr lang="en-GB" b="0" i="1">
                <a:solidFill>
                  <a:srgbClr val="2C3E50"/>
                </a:solidFill>
                <a:effectLst/>
                <a:latin typeface="Calibri" panose="020F0502020204030204" pitchFamily="34" charset="0"/>
              </a:rPr>
              <a:t>Impact | Tesla United Kingdom</a:t>
            </a:r>
            <a:r>
              <a:rPr lang="en-GB" b="0" i="0">
                <a:solidFill>
                  <a:srgbClr val="2C3E50"/>
                </a:solidFill>
                <a:effectLst/>
                <a:latin typeface="Calibri" panose="020F0502020204030204" pitchFamily="34" charset="0"/>
              </a:rPr>
              <a:t>. [online] Tesla. Available at: https://www.tesla.com/en_gb/impact.</a:t>
            </a:r>
            <a:endParaRPr lang="en-GB"/>
          </a:p>
          <a:p>
            <a:pPr algn="l"/>
            <a:endParaRPr lang="en-GB" b="0" i="0">
              <a:solidFill>
                <a:srgbClr val="000000"/>
              </a:solidFill>
              <a:effectLst/>
              <a:latin typeface="Calibri" panose="020F0502020204030204" pitchFamily="34" charset="0"/>
            </a:endParaRPr>
          </a:p>
          <a:p>
            <a:pPr algn="l"/>
            <a:r>
              <a:rPr lang="en-GB" b="0" i="0">
                <a:solidFill>
                  <a:srgbClr val="000000"/>
                </a:solidFill>
                <a:effectLst/>
                <a:latin typeface="Calibri" panose="020F0502020204030204" pitchFamily="34" charset="0"/>
              </a:rPr>
              <a:t>Smith, J. (2023). </a:t>
            </a:r>
            <a:r>
              <a:rPr lang="en-GB" b="0" i="1">
                <a:solidFill>
                  <a:srgbClr val="000000"/>
                </a:solidFill>
                <a:effectLst/>
                <a:latin typeface="Calibri" panose="020F0502020204030204" pitchFamily="34" charset="0"/>
              </a:rPr>
              <a:t>Harrowing images of cobalt mines in Congo where kids dig for $2-a-day</a:t>
            </a:r>
            <a:r>
              <a:rPr lang="en-GB" b="0" i="0">
                <a:solidFill>
                  <a:srgbClr val="000000"/>
                </a:solidFill>
                <a:effectLst/>
                <a:latin typeface="Calibri" panose="020F0502020204030204" pitchFamily="34" charset="0"/>
              </a:rPr>
              <a:t>. [online] Mail Online. Available at: https://www.dailymail.co.uk/news/article-11668015/Devastating-photos-cobalt-mines-Democratic-Republic-Congo-power-Apple-Tesla-more.html.</a:t>
            </a:r>
          </a:p>
          <a:p>
            <a:pPr algn="l"/>
            <a:endParaRPr lang="en-GB" b="0" i="0">
              <a:solidFill>
                <a:srgbClr val="000000"/>
              </a:solidFill>
              <a:effectLst/>
              <a:latin typeface="Calibri" panose="020F0502020204030204" pitchFamily="34" charset="0"/>
            </a:endParaRPr>
          </a:p>
          <a:p>
            <a:pPr algn="l"/>
            <a:r>
              <a:rPr lang="en-GB" b="0" i="0">
                <a:solidFill>
                  <a:srgbClr val="000000"/>
                </a:solidFill>
                <a:effectLst/>
                <a:latin typeface="Calibri" panose="020F0502020204030204" pitchFamily="34" charset="0"/>
              </a:rPr>
              <a:t>‌</a:t>
            </a:r>
            <a:r>
              <a:rPr lang="en-GB" b="0" i="0" err="1">
                <a:solidFill>
                  <a:srgbClr val="000000"/>
                </a:solidFill>
                <a:effectLst/>
                <a:latin typeface="Calibri" panose="020F0502020204030204" pitchFamily="34" charset="0"/>
              </a:rPr>
              <a:t>Ohnsman</a:t>
            </a:r>
            <a:r>
              <a:rPr lang="en-GB" b="0" i="0">
                <a:solidFill>
                  <a:srgbClr val="000000"/>
                </a:solidFill>
                <a:effectLst/>
                <a:latin typeface="Calibri" panose="020F0502020204030204" pitchFamily="34" charset="0"/>
              </a:rPr>
              <a:t>, A. (n.d.). </a:t>
            </a:r>
            <a:r>
              <a:rPr lang="en-GB" b="0" i="1">
                <a:solidFill>
                  <a:srgbClr val="000000"/>
                </a:solidFill>
                <a:effectLst/>
                <a:latin typeface="Calibri" panose="020F0502020204030204" pitchFamily="34" charset="0"/>
              </a:rPr>
              <a:t>Battery Push By Tesla And Other EV Makers Raises Child </a:t>
            </a:r>
            <a:r>
              <a:rPr lang="en-GB" b="0" i="1" err="1">
                <a:solidFill>
                  <a:srgbClr val="000000"/>
                </a:solidFill>
                <a:effectLst/>
                <a:latin typeface="Calibri" panose="020F0502020204030204" pitchFamily="34" charset="0"/>
              </a:rPr>
              <a:t>Labor</a:t>
            </a:r>
            <a:r>
              <a:rPr lang="en-GB" b="0" i="1">
                <a:solidFill>
                  <a:srgbClr val="000000"/>
                </a:solidFill>
                <a:effectLst/>
                <a:latin typeface="Calibri" panose="020F0502020204030204" pitchFamily="34" charset="0"/>
              </a:rPr>
              <a:t> Concerns</a:t>
            </a:r>
            <a:r>
              <a:rPr lang="en-GB" b="0" i="0">
                <a:solidFill>
                  <a:srgbClr val="000000"/>
                </a:solidFill>
                <a:effectLst/>
                <a:latin typeface="Calibri" panose="020F0502020204030204" pitchFamily="34" charset="0"/>
              </a:rPr>
              <a:t>. [online] Forbes. Available at: https://www.forbes.com/sites/alanohnsman/2023/02/08/battery-push-by-tesla-and-other-ev-makers-raises-child-labor-concerns/.</a:t>
            </a:r>
          </a:p>
          <a:p>
            <a:pPr algn="l"/>
            <a:endParaRPr lang="en-GB" b="0" i="0">
              <a:solidFill>
                <a:srgbClr val="000000"/>
              </a:solidFill>
              <a:effectLst/>
              <a:latin typeface="Calibri" panose="020F0502020204030204" pitchFamily="34" charset="0"/>
            </a:endParaRPr>
          </a:p>
          <a:p>
            <a:pPr algn="l"/>
            <a:r>
              <a:rPr lang="en-GB" b="0" i="0">
                <a:solidFill>
                  <a:srgbClr val="000000"/>
                </a:solidFill>
                <a:effectLst/>
                <a:latin typeface="Calibri" panose="020F0502020204030204" pitchFamily="34" charset="0"/>
              </a:rPr>
              <a:t>‌www.glencore.com. (n.d.). </a:t>
            </a:r>
            <a:r>
              <a:rPr lang="en-GB" b="0" i="1">
                <a:solidFill>
                  <a:srgbClr val="000000"/>
                </a:solidFill>
                <a:effectLst/>
                <a:latin typeface="Calibri" panose="020F0502020204030204" pitchFamily="34" charset="0"/>
              </a:rPr>
              <a:t>Cobalt</a:t>
            </a:r>
            <a:r>
              <a:rPr lang="en-GB" b="0" i="0">
                <a:solidFill>
                  <a:srgbClr val="000000"/>
                </a:solidFill>
                <a:effectLst/>
                <a:latin typeface="Calibri" panose="020F0502020204030204" pitchFamily="34" charset="0"/>
              </a:rPr>
              <a:t>. [online] Available at: https://www.glencore.com/what-we-do/metals-and-minerals/cobalt#:~:text=DRC [Accessed 8 May 2023].</a:t>
            </a:r>
            <a:endParaRPr lang="en-GB"/>
          </a:p>
          <a:p>
            <a:pPr algn="l"/>
            <a:endParaRPr lang="en-GB" b="0" i="0">
              <a:solidFill>
                <a:srgbClr val="000000"/>
              </a:solidFill>
              <a:effectLst/>
              <a:latin typeface="Calibri" panose="020F0502020204030204" pitchFamily="34" charset="0"/>
            </a:endParaRPr>
          </a:p>
          <a:p>
            <a:pPr algn="l"/>
            <a:r>
              <a:rPr lang="en-GB" b="0" i="0">
                <a:solidFill>
                  <a:srgbClr val="000000"/>
                </a:solidFill>
                <a:effectLst/>
                <a:latin typeface="Calibri" panose="020F0502020204030204" pitchFamily="34" charset="0"/>
              </a:rPr>
              <a:t>DP World (2010). </a:t>
            </a:r>
            <a:r>
              <a:rPr lang="en-GB" b="0" i="1">
                <a:solidFill>
                  <a:srgbClr val="000000"/>
                </a:solidFill>
                <a:effectLst/>
                <a:latin typeface="Calibri" panose="020F0502020204030204" pitchFamily="34" charset="0"/>
              </a:rPr>
              <a:t>Distances &amp; Time</a:t>
            </a:r>
            <a:r>
              <a:rPr lang="en-GB" b="0" i="0">
                <a:solidFill>
                  <a:srgbClr val="000000"/>
                </a:solidFill>
                <a:effectLst/>
                <a:latin typeface="Calibri" panose="020F0502020204030204" pitchFamily="34" charset="0"/>
              </a:rPr>
              <a:t>. [online] </a:t>
            </a:r>
            <a:r>
              <a:rPr lang="en-GB" b="0" i="0" err="1">
                <a:solidFill>
                  <a:srgbClr val="000000"/>
                </a:solidFill>
                <a:effectLst/>
                <a:latin typeface="Calibri" panose="020F0502020204030204" pitchFamily="34" charset="0"/>
              </a:rPr>
              <a:t>SeaRates</a:t>
            </a:r>
            <a:r>
              <a:rPr lang="en-GB" b="0" i="0">
                <a:solidFill>
                  <a:srgbClr val="000000"/>
                </a:solidFill>
                <a:effectLst/>
                <a:latin typeface="Calibri" panose="020F0502020204030204" pitchFamily="34" charset="0"/>
              </a:rPr>
              <a:t>. Available at: https://www.searates.com/services/distances-time/.</a:t>
            </a:r>
          </a:p>
          <a:p>
            <a:pPr algn="l"/>
            <a:r>
              <a:rPr lang="en-GB" b="0" i="0">
                <a:solidFill>
                  <a:srgbClr val="000000"/>
                </a:solidFill>
                <a:effectLst/>
                <a:latin typeface="Calibri" panose="020F0502020204030204" pitchFamily="34" charset="0"/>
              </a:rPr>
              <a:t>‌</a:t>
            </a:r>
          </a:p>
          <a:p>
            <a:endParaRPr lang="en-GB"/>
          </a:p>
          <a:p>
            <a:endParaRPr lang="en-GB"/>
          </a:p>
          <a:p>
            <a:endParaRPr lang="en-GB"/>
          </a:p>
          <a:p>
            <a:endParaRPr lang="en-GB"/>
          </a:p>
        </p:txBody>
      </p:sp>
      <p:sp>
        <p:nvSpPr>
          <p:cNvPr id="4" name="Slide Number Placeholder 3"/>
          <p:cNvSpPr>
            <a:spLocks noGrp="1"/>
          </p:cNvSpPr>
          <p:nvPr>
            <p:ph type="sldNum" sz="quarter" idx="5"/>
          </p:nvPr>
        </p:nvSpPr>
        <p:spPr/>
        <p:txBody>
          <a:bodyPr/>
          <a:lstStyle/>
          <a:p>
            <a:fld id="{8A5E1AEB-4EF0-4AEC-B0CB-2CEABFEF5D90}" type="slidenum">
              <a:rPr lang="en-GB" smtClean="0"/>
              <a:t>14</a:t>
            </a:fld>
            <a:endParaRPr lang="en-GB"/>
          </a:p>
        </p:txBody>
      </p:sp>
    </p:spTree>
    <p:extLst>
      <p:ext uri="{BB962C8B-B14F-4D97-AF65-F5344CB8AC3E}">
        <p14:creationId xmlns:p14="http://schemas.microsoft.com/office/powerpoint/2010/main" val="925045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Aluminium has a catch as opposed to other materials however, as it first is extracted as bauxite and then converted to alumina, eventually becoming aluminium. For this, different sources stated Tesla’s principal aluminium supplier is </a:t>
            </a:r>
            <a:r>
              <a:rPr lang="en-GB" dirty="0" err="1"/>
              <a:t>Norsk</a:t>
            </a:r>
            <a:r>
              <a:rPr lang="en-GB" dirty="0"/>
              <a:t> Hydro, a giant </a:t>
            </a:r>
            <a:r>
              <a:rPr lang="en-GB" dirty="0" err="1"/>
              <a:t>Norweigan</a:t>
            </a:r>
            <a:r>
              <a:rPr lang="en-GB" dirty="0"/>
              <a:t> aluminium company with operations at global scale. Finding the exact location from which aluminium is sourced for tesla ended up being a more complex task as opposed to other metals due to the lack of information available, yet the process took forward was to look at </a:t>
            </a:r>
            <a:r>
              <a:rPr lang="en-GB" dirty="0" err="1"/>
              <a:t>Norsk</a:t>
            </a:r>
            <a:r>
              <a:rPr lang="en-GB" dirty="0"/>
              <a:t> Hydro’s facilities and which ones extracted AND processed bauxite to turn into aluminium. </a:t>
            </a:r>
          </a:p>
          <a:p>
            <a:endParaRPr lang="en-GB" dirty="0"/>
          </a:p>
          <a:p>
            <a:r>
              <a:rPr lang="en-GB" dirty="0"/>
              <a:t>As a result, </a:t>
            </a:r>
            <a:r>
              <a:rPr lang="en-GB" b="0" i="0" dirty="0">
                <a:solidFill>
                  <a:srgbClr val="444D55"/>
                </a:solidFill>
                <a:effectLst/>
                <a:latin typeface="IvarDisplayHydro"/>
              </a:rPr>
              <a:t>Hydro </a:t>
            </a:r>
            <a:r>
              <a:rPr lang="en-GB" b="0" i="0" dirty="0" err="1">
                <a:solidFill>
                  <a:srgbClr val="444D55"/>
                </a:solidFill>
                <a:effectLst/>
                <a:latin typeface="IvarDisplayHydro"/>
              </a:rPr>
              <a:t>Alunorte</a:t>
            </a:r>
            <a:r>
              <a:rPr lang="en-GB" b="0" i="0" dirty="0">
                <a:solidFill>
                  <a:srgbClr val="444D55"/>
                </a:solidFill>
                <a:effectLst/>
                <a:latin typeface="IvarDisplayHydro"/>
              </a:rPr>
              <a:t> is the world's largest alumina refinery outside China and is located in the city of </a:t>
            </a:r>
            <a:r>
              <a:rPr lang="en-GB" b="0" i="0" dirty="0" err="1">
                <a:solidFill>
                  <a:srgbClr val="444D55"/>
                </a:solidFill>
                <a:effectLst/>
                <a:latin typeface="IvarDisplayHydro"/>
              </a:rPr>
              <a:t>Barcarena</a:t>
            </a:r>
            <a:r>
              <a:rPr lang="en-GB" b="0" i="0" dirty="0">
                <a:solidFill>
                  <a:srgbClr val="444D55"/>
                </a:solidFill>
                <a:effectLst/>
                <a:latin typeface="IvarDisplayHydro"/>
              </a:rPr>
              <a:t>, state of Pará. The alumina is the raw material for </a:t>
            </a:r>
            <a:r>
              <a:rPr lang="en-GB" b="0" i="0" dirty="0" err="1">
                <a:solidFill>
                  <a:srgbClr val="444D55"/>
                </a:solidFill>
                <a:effectLst/>
                <a:latin typeface="IvarDisplayHydro"/>
              </a:rPr>
              <a:t>aluminum</a:t>
            </a:r>
            <a:r>
              <a:rPr lang="en-GB" b="0" i="0" dirty="0">
                <a:solidFill>
                  <a:srgbClr val="444D55"/>
                </a:solidFill>
                <a:effectLst/>
                <a:latin typeface="IvarDisplayHydro"/>
              </a:rPr>
              <a:t> and is produced from bauxite, through the process called Bayer. – With this, we can safely assume the material is transported to </a:t>
            </a:r>
            <a:r>
              <a:rPr lang="en-GB" b="0" i="0" dirty="0" err="1">
                <a:solidFill>
                  <a:srgbClr val="444D55"/>
                </a:solidFill>
                <a:effectLst/>
                <a:latin typeface="IvarDisplayHydro"/>
              </a:rPr>
              <a:t>Alunortes</a:t>
            </a:r>
            <a:r>
              <a:rPr lang="en-GB" b="0" i="0" dirty="0">
                <a:solidFill>
                  <a:srgbClr val="444D55"/>
                </a:solidFill>
                <a:effectLst/>
                <a:latin typeface="IvarDisplayHydro"/>
              </a:rPr>
              <a:t> port, then to Nevada’s port and finally the city of Nevada</a:t>
            </a:r>
          </a:p>
          <a:p>
            <a:endParaRPr lang="en-GB" b="0" i="0" dirty="0">
              <a:solidFill>
                <a:srgbClr val="444D55"/>
              </a:solidFill>
              <a:effectLst/>
              <a:latin typeface="IvarDisplayHydro"/>
            </a:endParaRPr>
          </a:p>
          <a:p>
            <a:r>
              <a:rPr lang="en-GB" b="0" i="0" dirty="0">
                <a:solidFill>
                  <a:srgbClr val="444D55"/>
                </a:solidFill>
                <a:effectLst/>
                <a:latin typeface="IvarDisplayHydro"/>
              </a:rPr>
              <a:t>With a total emissions of 9.36 Kg of CO2 </a:t>
            </a:r>
          </a:p>
          <a:p>
            <a:endParaRPr lang="en-GB" b="0" i="0" dirty="0">
              <a:solidFill>
                <a:srgbClr val="444D55"/>
              </a:solidFill>
              <a:effectLst/>
              <a:latin typeface="IvarDisplayHydro"/>
            </a:endParaRPr>
          </a:p>
          <a:p>
            <a:r>
              <a:rPr lang="en-GB" b="0" i="0" dirty="0">
                <a:solidFill>
                  <a:srgbClr val="444D55"/>
                </a:solidFill>
                <a:effectLst/>
                <a:latin typeface="IvarDisplayHydro"/>
              </a:rPr>
              <a:t>References:</a:t>
            </a:r>
          </a:p>
          <a:p>
            <a:r>
              <a:rPr lang="en-GB" b="0" i="0" dirty="0">
                <a:solidFill>
                  <a:srgbClr val="2C3E50"/>
                </a:solidFill>
                <a:effectLst/>
                <a:latin typeface="Calibri" panose="020F0502020204030204" pitchFamily="34" charset="0"/>
              </a:rPr>
              <a:t>Tesla (2021). </a:t>
            </a:r>
            <a:r>
              <a:rPr lang="en-GB" b="0" i="1" dirty="0">
                <a:solidFill>
                  <a:srgbClr val="2C3E50"/>
                </a:solidFill>
                <a:effectLst/>
                <a:latin typeface="Calibri" panose="020F0502020204030204" pitchFamily="34" charset="0"/>
              </a:rPr>
              <a:t>Impact | Tesla United Kingdom</a:t>
            </a:r>
            <a:r>
              <a:rPr lang="en-GB" b="0" i="0" dirty="0">
                <a:solidFill>
                  <a:srgbClr val="2C3E50"/>
                </a:solidFill>
                <a:effectLst/>
                <a:latin typeface="Calibri" panose="020F0502020204030204" pitchFamily="34" charset="0"/>
              </a:rPr>
              <a:t>. [online] Tesla. Available at: https://www.tesla.com/en_gb/impact.</a:t>
            </a:r>
          </a:p>
          <a:p>
            <a:endParaRPr lang="en-GB" b="0" i="0" dirty="0">
              <a:solidFill>
                <a:srgbClr val="2C3E50"/>
              </a:solidFill>
              <a:effectLst/>
              <a:latin typeface="Calibri" panose="020F0502020204030204" pitchFamily="34" charset="0"/>
            </a:endParaRPr>
          </a:p>
          <a:p>
            <a:pPr algn="l"/>
            <a:r>
              <a:rPr lang="en-GB" b="0" i="0" dirty="0" err="1">
                <a:solidFill>
                  <a:srgbClr val="000000"/>
                </a:solidFill>
                <a:effectLst/>
                <a:latin typeface="Calibri" panose="020F0502020204030204" pitchFamily="34" charset="0"/>
              </a:rPr>
              <a:t>Kolodny</a:t>
            </a:r>
            <a:r>
              <a:rPr lang="en-GB" b="0" i="0" dirty="0">
                <a:solidFill>
                  <a:srgbClr val="000000"/>
                </a:solidFill>
                <a:effectLst/>
                <a:latin typeface="Calibri" panose="020F0502020204030204" pitchFamily="34" charset="0"/>
              </a:rPr>
              <a:t>, L. (n.d.). </a:t>
            </a:r>
            <a:r>
              <a:rPr lang="en-GB" b="0" i="1" dirty="0">
                <a:solidFill>
                  <a:srgbClr val="000000"/>
                </a:solidFill>
                <a:effectLst/>
                <a:latin typeface="Calibri" panose="020F0502020204030204" pitchFamily="34" charset="0"/>
              </a:rPr>
              <a:t>Tesla has bought </a:t>
            </a:r>
            <a:r>
              <a:rPr lang="en-GB" b="0" i="1" dirty="0" err="1">
                <a:solidFill>
                  <a:srgbClr val="000000"/>
                </a:solidFill>
                <a:effectLst/>
                <a:latin typeface="Calibri" panose="020F0502020204030204" pitchFamily="34" charset="0"/>
              </a:rPr>
              <a:t>aluminum</a:t>
            </a:r>
            <a:r>
              <a:rPr lang="en-GB" b="0" i="1" dirty="0">
                <a:solidFill>
                  <a:srgbClr val="000000"/>
                </a:solidFill>
                <a:effectLst/>
                <a:latin typeface="Calibri" panose="020F0502020204030204" pitchFamily="34" charset="0"/>
              </a:rPr>
              <a:t> from Russian company Rusal since 2020, showing how war complicates supply chain</a:t>
            </a:r>
            <a:r>
              <a:rPr lang="en-GB" b="0" i="0" dirty="0">
                <a:solidFill>
                  <a:srgbClr val="000000"/>
                </a:solidFill>
                <a:effectLst/>
                <a:latin typeface="Calibri" panose="020F0502020204030204" pitchFamily="34" charset="0"/>
              </a:rPr>
              <a:t>. [online] CNBC. Available at: https://www.cnbc.com/2022/03/14/tesla-has-bought-aluminum-from-russian-supplier-rusal-since-2020.html#:~:text=According%20to%20Hydro [Accessed 8 May 2023].</a:t>
            </a:r>
          </a:p>
          <a:p>
            <a:pPr algn="l"/>
            <a:r>
              <a:rPr lang="en-GB" b="0" i="0" dirty="0">
                <a:solidFill>
                  <a:srgbClr val="000000"/>
                </a:solidFill>
                <a:effectLst/>
                <a:latin typeface="Calibri" panose="020F0502020204030204" pitchFamily="34" charset="0"/>
              </a:rPr>
              <a:t>‌</a:t>
            </a:r>
          </a:p>
          <a:p>
            <a:pPr algn="l"/>
            <a:r>
              <a:rPr lang="en-GB" b="0" i="0" dirty="0" err="1">
                <a:solidFill>
                  <a:srgbClr val="000000"/>
                </a:solidFill>
                <a:effectLst/>
                <a:latin typeface="Calibri" panose="020F0502020204030204" pitchFamily="34" charset="0"/>
              </a:rPr>
              <a:t>feeco</a:t>
            </a:r>
            <a:r>
              <a:rPr lang="en-GB" b="0" i="0" dirty="0">
                <a:solidFill>
                  <a:srgbClr val="000000"/>
                </a:solidFill>
                <a:effectLst/>
                <a:latin typeface="Calibri" panose="020F0502020204030204" pitchFamily="34" charset="0"/>
              </a:rPr>
              <a:t> (2019). </a:t>
            </a:r>
            <a:r>
              <a:rPr lang="en-GB" b="0" i="1" dirty="0">
                <a:solidFill>
                  <a:srgbClr val="000000"/>
                </a:solidFill>
                <a:effectLst/>
                <a:latin typeface="Calibri" panose="020F0502020204030204" pitchFamily="34" charset="0"/>
              </a:rPr>
              <a:t>The Transformation of Bauxite to Aluminum (and the Products in Between)</a:t>
            </a:r>
            <a:r>
              <a:rPr lang="en-GB" b="0" i="0" dirty="0">
                <a:solidFill>
                  <a:srgbClr val="000000"/>
                </a:solidFill>
                <a:effectLst/>
                <a:latin typeface="Calibri" panose="020F0502020204030204" pitchFamily="34" charset="0"/>
              </a:rPr>
              <a:t>. [online] feeco.com. Available at: https://feeco.com/the-transformation-of-bauxite-to-aluminum-and-the-products-in-between/#:~:text=Aluminum%20starts%20out%20as%20bauxite [Accessed 8 May 2023].</a:t>
            </a:r>
          </a:p>
          <a:p>
            <a:pPr algn="l"/>
            <a:r>
              <a:rPr lang="en-GB" b="0" i="0" dirty="0">
                <a:solidFill>
                  <a:srgbClr val="000000"/>
                </a:solidFill>
                <a:effectLst/>
                <a:latin typeface="Calibri" panose="020F0502020204030204" pitchFamily="34" charset="0"/>
              </a:rPr>
              <a:t>‌</a:t>
            </a:r>
          </a:p>
          <a:p>
            <a:pPr algn="l"/>
            <a:r>
              <a:rPr lang="en-GB" b="0" i="0" dirty="0">
                <a:solidFill>
                  <a:srgbClr val="000000"/>
                </a:solidFill>
                <a:effectLst/>
                <a:latin typeface="Calibri" panose="020F0502020204030204" pitchFamily="34" charset="0"/>
              </a:rPr>
              <a:t>www.hydro.com. (n.d.). </a:t>
            </a:r>
            <a:r>
              <a:rPr lang="en-GB" b="0" i="1" dirty="0">
                <a:solidFill>
                  <a:srgbClr val="000000"/>
                </a:solidFill>
                <a:effectLst/>
                <a:latin typeface="Calibri" panose="020F0502020204030204" pitchFamily="34" charset="0"/>
              </a:rPr>
              <a:t>Brazil</a:t>
            </a:r>
            <a:r>
              <a:rPr lang="en-GB" b="0" i="0" dirty="0">
                <a:solidFill>
                  <a:srgbClr val="000000"/>
                </a:solidFill>
                <a:effectLst/>
                <a:latin typeface="Calibri" panose="020F0502020204030204" pitchFamily="34" charset="0"/>
              </a:rPr>
              <a:t>. [online] Available at: https://www.hydro.com/en/about-hydro/hydro-worldwide/north-america/brazil/ [Accessed 8 May 2023].</a:t>
            </a:r>
          </a:p>
          <a:p>
            <a:pPr algn="l"/>
            <a:r>
              <a:rPr lang="en-GB" b="0" i="0" dirty="0">
                <a:solidFill>
                  <a:srgbClr val="000000"/>
                </a:solidFill>
                <a:effectLst/>
                <a:latin typeface="Calibri" panose="020F0502020204030204" pitchFamily="34" charset="0"/>
              </a:rPr>
              <a:t>‌</a:t>
            </a:r>
          </a:p>
          <a:p>
            <a:pPr algn="l"/>
            <a:r>
              <a:rPr lang="en-GB" b="0" i="0" dirty="0">
                <a:solidFill>
                  <a:srgbClr val="000000"/>
                </a:solidFill>
                <a:effectLst/>
                <a:latin typeface="Calibri" panose="020F0502020204030204" pitchFamily="34" charset="0"/>
              </a:rPr>
              <a:t>www.hydro.com. (n.d.). </a:t>
            </a:r>
            <a:r>
              <a:rPr lang="en-GB" b="0" i="1" dirty="0">
                <a:solidFill>
                  <a:srgbClr val="000000"/>
                </a:solidFill>
                <a:effectLst/>
                <a:latin typeface="Calibri" panose="020F0502020204030204" pitchFamily="34" charset="0"/>
              </a:rPr>
              <a:t>Hydro Bauxite &amp; Alumina</a:t>
            </a:r>
            <a:r>
              <a:rPr lang="en-GB" b="0" i="0" dirty="0">
                <a:solidFill>
                  <a:srgbClr val="000000"/>
                </a:solidFill>
                <a:effectLst/>
                <a:latin typeface="Calibri" panose="020F0502020204030204" pitchFamily="34" charset="0"/>
              </a:rPr>
              <a:t>. [online] Available at: https://www.hydro.com/en/about-hydro/management-and-organization/organization-overview/bauxite-and-alumina/ [Accessed 8 May 2023].</a:t>
            </a:r>
          </a:p>
          <a:p>
            <a:pPr algn="l"/>
            <a:r>
              <a:rPr lang="en-GB" b="0" i="0" dirty="0">
                <a:solidFill>
                  <a:srgbClr val="000000"/>
                </a:solidFill>
                <a:effectLst/>
                <a:latin typeface="Calibri" panose="020F0502020204030204" pitchFamily="34" charset="0"/>
              </a:rPr>
              <a:t>‌</a:t>
            </a:r>
          </a:p>
          <a:p>
            <a:pPr algn="l"/>
            <a:r>
              <a:rPr lang="en-GB" b="0" i="0" dirty="0">
                <a:solidFill>
                  <a:srgbClr val="000000"/>
                </a:solidFill>
                <a:effectLst/>
                <a:latin typeface="Calibri" panose="020F0502020204030204" pitchFamily="34" charset="0"/>
              </a:rPr>
              <a:t>Lambert, F. (2017). </a:t>
            </a:r>
            <a:r>
              <a:rPr lang="en-GB" b="0" i="1" dirty="0">
                <a:solidFill>
                  <a:srgbClr val="000000"/>
                </a:solidFill>
                <a:effectLst/>
                <a:latin typeface="Calibri" panose="020F0502020204030204" pitchFamily="34" charset="0"/>
              </a:rPr>
              <a:t>Tesla Model 3: </a:t>
            </a:r>
            <a:r>
              <a:rPr lang="en-GB" b="0" i="1" dirty="0" err="1">
                <a:solidFill>
                  <a:srgbClr val="000000"/>
                </a:solidFill>
                <a:effectLst/>
                <a:latin typeface="Calibri" panose="020F0502020204030204" pitchFamily="34" charset="0"/>
              </a:rPr>
              <a:t>aluminum</a:t>
            </a:r>
            <a:r>
              <a:rPr lang="en-GB" b="0" i="1" dirty="0">
                <a:solidFill>
                  <a:srgbClr val="000000"/>
                </a:solidFill>
                <a:effectLst/>
                <a:latin typeface="Calibri" panose="020F0502020204030204" pitchFamily="34" charset="0"/>
              </a:rPr>
              <a:t> part supplier announces investment to increase output ahead of Model 3 production</a:t>
            </a:r>
            <a:r>
              <a:rPr lang="en-GB" b="0" i="0" dirty="0">
                <a:solidFill>
                  <a:srgbClr val="000000"/>
                </a:solidFill>
                <a:effectLst/>
                <a:latin typeface="Calibri" panose="020F0502020204030204" pitchFamily="34" charset="0"/>
              </a:rPr>
              <a:t>. [online] </a:t>
            </a:r>
            <a:r>
              <a:rPr lang="en-GB" b="0" i="0" dirty="0" err="1">
                <a:solidFill>
                  <a:srgbClr val="000000"/>
                </a:solidFill>
                <a:effectLst/>
                <a:latin typeface="Calibri" panose="020F0502020204030204" pitchFamily="34" charset="0"/>
              </a:rPr>
              <a:t>Electrek</a:t>
            </a:r>
            <a:r>
              <a:rPr lang="en-GB" b="0" i="0" dirty="0">
                <a:solidFill>
                  <a:srgbClr val="000000"/>
                </a:solidFill>
                <a:effectLst/>
                <a:latin typeface="Calibri" panose="020F0502020204030204" pitchFamily="34" charset="0"/>
              </a:rPr>
              <a:t>. Available at: https://electrek.co/2017/02/20/tesla-model-3-aluminum-part-supplier-invest-production/.</a:t>
            </a:r>
            <a:endParaRPr lang="en-GB" b="0" i="0" dirty="0">
              <a:solidFill>
                <a:srgbClr val="444D55"/>
              </a:solidFill>
              <a:effectLst/>
              <a:latin typeface="IvarDisplayHydro"/>
            </a:endParaRPr>
          </a:p>
          <a:p>
            <a:pPr algn="l"/>
            <a:endParaRPr lang="en-GB" b="0" i="0" dirty="0">
              <a:solidFill>
                <a:srgbClr val="000000"/>
              </a:solidFill>
              <a:effectLst/>
              <a:latin typeface="Calibri" panose="020F0502020204030204" pitchFamily="34" charset="0"/>
            </a:endParaRPr>
          </a:p>
          <a:p>
            <a:pPr algn="l"/>
            <a:r>
              <a:rPr lang="en-GB" b="0" i="0" dirty="0">
                <a:solidFill>
                  <a:srgbClr val="000000"/>
                </a:solidFill>
                <a:effectLst/>
                <a:latin typeface="Calibri" panose="020F0502020204030204" pitchFamily="34" charset="0"/>
              </a:rPr>
              <a:t>DP World (2010). </a:t>
            </a:r>
            <a:r>
              <a:rPr lang="en-GB" b="0" i="1" dirty="0">
                <a:solidFill>
                  <a:srgbClr val="000000"/>
                </a:solidFill>
                <a:effectLst/>
                <a:latin typeface="Calibri" panose="020F0502020204030204" pitchFamily="34" charset="0"/>
              </a:rPr>
              <a:t>Distances &amp; Time</a:t>
            </a:r>
            <a:r>
              <a:rPr lang="en-GB" b="0" i="0" dirty="0">
                <a:solidFill>
                  <a:srgbClr val="000000"/>
                </a:solidFill>
                <a:effectLst/>
                <a:latin typeface="Calibri" panose="020F0502020204030204" pitchFamily="34" charset="0"/>
              </a:rPr>
              <a:t>. [online] </a:t>
            </a:r>
            <a:r>
              <a:rPr lang="en-GB" b="0" i="0" dirty="0" err="1">
                <a:solidFill>
                  <a:srgbClr val="000000"/>
                </a:solidFill>
                <a:effectLst/>
                <a:latin typeface="Calibri" panose="020F0502020204030204" pitchFamily="34" charset="0"/>
              </a:rPr>
              <a:t>SeaRates</a:t>
            </a:r>
            <a:r>
              <a:rPr lang="en-GB" b="0" i="0" dirty="0">
                <a:solidFill>
                  <a:srgbClr val="000000"/>
                </a:solidFill>
                <a:effectLst/>
                <a:latin typeface="Calibri" panose="020F0502020204030204" pitchFamily="34" charset="0"/>
              </a:rPr>
              <a:t>. Available at: https://www.searates.com/services/distances-time/.</a:t>
            </a:r>
          </a:p>
          <a:p>
            <a:pPr algn="l"/>
            <a:r>
              <a:rPr lang="en-GB" b="0" i="0" dirty="0">
                <a:solidFill>
                  <a:srgbClr val="000000"/>
                </a:solidFill>
                <a:effectLst/>
                <a:latin typeface="Calibri" panose="020F0502020204030204" pitchFamily="34" charset="0"/>
              </a:rPr>
              <a:t>‌</a:t>
            </a:r>
          </a:p>
          <a:p>
            <a:endParaRPr lang="en-GB" dirty="0"/>
          </a:p>
        </p:txBody>
      </p:sp>
      <p:sp>
        <p:nvSpPr>
          <p:cNvPr id="4" name="Slide Number Placeholder 3"/>
          <p:cNvSpPr>
            <a:spLocks noGrp="1"/>
          </p:cNvSpPr>
          <p:nvPr>
            <p:ph type="sldNum" sz="quarter" idx="5"/>
          </p:nvPr>
        </p:nvSpPr>
        <p:spPr/>
        <p:txBody>
          <a:bodyPr/>
          <a:lstStyle/>
          <a:p>
            <a:fld id="{8A5E1AEB-4EF0-4AEC-B0CB-2CEABFEF5D90}" type="slidenum">
              <a:rPr lang="en-GB" smtClean="0"/>
              <a:t>15</a:t>
            </a:fld>
            <a:endParaRPr lang="en-GB"/>
          </a:p>
        </p:txBody>
      </p:sp>
    </p:spTree>
    <p:extLst>
      <p:ext uri="{BB962C8B-B14F-4D97-AF65-F5344CB8AC3E}">
        <p14:creationId xmlns:p14="http://schemas.microsoft.com/office/powerpoint/2010/main" val="2395025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Lithium is widely abundant in different parts of the world yet from Tesla’s suppliers, </a:t>
            </a:r>
            <a:r>
              <a:rPr lang="en-GB" err="1"/>
              <a:t>Ganfeng</a:t>
            </a:r>
            <a:r>
              <a:rPr lang="en-GB"/>
              <a:t> is Tesla’s main Lithium supplier, based in China. The main factory employed by </a:t>
            </a:r>
            <a:r>
              <a:rPr lang="en-GB" err="1"/>
              <a:t>Ganfeng</a:t>
            </a:r>
            <a:r>
              <a:rPr lang="en-GB"/>
              <a:t> is located in the Jiangxi province, from </a:t>
            </a:r>
            <a:r>
              <a:rPr lang="en-GB" err="1"/>
              <a:t>whicb</a:t>
            </a:r>
            <a:r>
              <a:rPr lang="en-GB"/>
              <a:t> the distance was calculated to one of the most transited cargo ports in China – Hong Kong. From here the distance was calculated using sea rates once again to Nevada. </a:t>
            </a:r>
          </a:p>
          <a:p>
            <a:pPr marL="171450" indent="-171450">
              <a:buFontTx/>
              <a:buChar char="-"/>
            </a:pPr>
            <a:r>
              <a:rPr lang="en-GB"/>
              <a:t>The total emissions amounted to 10.33 Kg CO2, with sea freight being the main contributor</a:t>
            </a:r>
          </a:p>
          <a:p>
            <a:pPr marL="171450" indent="-171450">
              <a:buFontTx/>
              <a:buChar char="-"/>
            </a:pPr>
            <a:endParaRPr lang="en-GB"/>
          </a:p>
          <a:p>
            <a:pPr marL="171450" indent="-171450">
              <a:buFontTx/>
              <a:buChar char="-"/>
            </a:pPr>
            <a:endParaRPr lang="en-GB"/>
          </a:p>
          <a:p>
            <a:pPr marL="171450" indent="-171450">
              <a:buFontTx/>
              <a:buChar char="-"/>
            </a:pPr>
            <a:endParaRPr lang="en-GB"/>
          </a:p>
          <a:p>
            <a:pPr marL="171450" indent="-171450">
              <a:buFontTx/>
              <a:buChar char="-"/>
            </a:pPr>
            <a:r>
              <a:rPr lang="en-GB"/>
              <a:t>References: </a:t>
            </a:r>
          </a:p>
          <a:p>
            <a:pPr marL="0" indent="0">
              <a:buFontTx/>
              <a:buNone/>
            </a:pPr>
            <a:r>
              <a:rPr lang="en-GB" b="0" i="0">
                <a:solidFill>
                  <a:srgbClr val="2C3E50"/>
                </a:solidFill>
                <a:effectLst/>
                <a:latin typeface="Calibri" panose="020F0502020204030204" pitchFamily="34" charset="0"/>
              </a:rPr>
              <a:t>Tesla (2021). </a:t>
            </a:r>
            <a:r>
              <a:rPr lang="en-GB" b="0" i="1">
                <a:solidFill>
                  <a:srgbClr val="2C3E50"/>
                </a:solidFill>
                <a:effectLst/>
                <a:latin typeface="Calibri" panose="020F0502020204030204" pitchFamily="34" charset="0"/>
              </a:rPr>
              <a:t>Impact | Tesla United Kingdom</a:t>
            </a:r>
            <a:r>
              <a:rPr lang="en-GB" b="0" i="0">
                <a:solidFill>
                  <a:srgbClr val="2C3E50"/>
                </a:solidFill>
                <a:effectLst/>
                <a:latin typeface="Calibri" panose="020F0502020204030204" pitchFamily="34" charset="0"/>
              </a:rPr>
              <a:t>. [online] Tesla. Available at: https://www.tesla.com/en_gb/impact.</a:t>
            </a:r>
            <a:endParaRPr lang="en-GB"/>
          </a:p>
          <a:p>
            <a:pPr algn="l"/>
            <a:endParaRPr lang="en-GB" b="0" i="0">
              <a:solidFill>
                <a:srgbClr val="000000"/>
              </a:solidFill>
              <a:effectLst/>
              <a:latin typeface="Calibri" panose="020F0502020204030204" pitchFamily="34" charset="0"/>
            </a:endParaRPr>
          </a:p>
          <a:p>
            <a:pPr algn="l"/>
            <a:r>
              <a:rPr lang="en-GB" b="0" i="0">
                <a:solidFill>
                  <a:srgbClr val="000000"/>
                </a:solidFill>
                <a:effectLst/>
                <a:latin typeface="Calibri" panose="020F0502020204030204" pitchFamily="34" charset="0"/>
              </a:rPr>
              <a:t>www.ganfenglithium.com. (n.d.). </a:t>
            </a:r>
            <a:r>
              <a:rPr lang="en-GB" b="0" i="1" err="1">
                <a:solidFill>
                  <a:srgbClr val="000000"/>
                </a:solidFill>
                <a:effectLst/>
                <a:latin typeface="Calibri" panose="020F0502020204030204" pitchFamily="34" charset="0"/>
              </a:rPr>
              <a:t>Mahong</a:t>
            </a:r>
            <a:r>
              <a:rPr lang="en-GB" b="0" i="1">
                <a:solidFill>
                  <a:srgbClr val="000000"/>
                </a:solidFill>
                <a:effectLst/>
                <a:latin typeface="Calibri" panose="020F0502020204030204" pitchFamily="34" charset="0"/>
              </a:rPr>
              <a:t> Factory adds 50,000 tons of battery-grade lithium hydroxide annual production capacity</a:t>
            </a:r>
            <a:r>
              <a:rPr lang="en-GB" b="0" i="0">
                <a:solidFill>
                  <a:srgbClr val="000000"/>
                </a:solidFill>
                <a:effectLst/>
                <a:latin typeface="Calibri" panose="020F0502020204030204" pitchFamily="34" charset="0"/>
              </a:rPr>
              <a:t>. [online] Available at: http://www.ganfenglithium.com/new_detail_en/id/44.html.</a:t>
            </a:r>
          </a:p>
          <a:p>
            <a:pPr algn="l"/>
            <a:endParaRPr lang="en-GB" b="0" i="0">
              <a:solidFill>
                <a:srgbClr val="000000"/>
              </a:solidFill>
              <a:effectLst/>
              <a:latin typeface="Calibri" panose="020F0502020204030204" pitchFamily="34" charset="0"/>
            </a:endParaRPr>
          </a:p>
          <a:p>
            <a:pPr algn="l"/>
            <a:r>
              <a:rPr lang="en-GB" b="0" i="0">
                <a:solidFill>
                  <a:srgbClr val="000000"/>
                </a:solidFill>
                <a:effectLst/>
                <a:latin typeface="Calibri" panose="020F0502020204030204" pitchFamily="34" charset="0"/>
              </a:rPr>
              <a:t>www.ganfenglithium.com. (n.d.). </a:t>
            </a:r>
            <a:r>
              <a:rPr lang="en-GB" b="0" i="1">
                <a:solidFill>
                  <a:srgbClr val="000000"/>
                </a:solidFill>
                <a:effectLst/>
                <a:latin typeface="Calibri" panose="020F0502020204030204" pitchFamily="34" charset="0"/>
              </a:rPr>
              <a:t>Lithium </a:t>
            </a:r>
            <a:r>
              <a:rPr lang="en-GB" b="0" i="1" err="1">
                <a:solidFill>
                  <a:srgbClr val="000000"/>
                </a:solidFill>
                <a:effectLst/>
                <a:latin typeface="Calibri" panose="020F0502020204030204" pitchFamily="34" charset="0"/>
              </a:rPr>
              <a:t>Metals|Lithium</a:t>
            </a:r>
            <a:r>
              <a:rPr lang="en-GB" b="0" i="1">
                <a:solidFill>
                  <a:srgbClr val="000000"/>
                </a:solidFill>
                <a:effectLst/>
                <a:latin typeface="Calibri" panose="020F0502020204030204" pitchFamily="34" charset="0"/>
              </a:rPr>
              <a:t> Compounds--</a:t>
            </a:r>
            <a:r>
              <a:rPr lang="en-GB" b="0" i="1" err="1">
                <a:solidFill>
                  <a:srgbClr val="000000"/>
                </a:solidFill>
                <a:effectLst/>
                <a:latin typeface="Calibri" panose="020F0502020204030204" pitchFamily="34" charset="0"/>
              </a:rPr>
              <a:t>Ganfeng</a:t>
            </a:r>
            <a:r>
              <a:rPr lang="en-GB" b="0" i="1">
                <a:solidFill>
                  <a:srgbClr val="000000"/>
                </a:solidFill>
                <a:effectLst/>
                <a:latin typeface="Calibri" panose="020F0502020204030204" pitchFamily="34" charset="0"/>
              </a:rPr>
              <a:t> Lithium </a:t>
            </a:r>
            <a:r>
              <a:rPr lang="en-GB" b="0" i="1" err="1">
                <a:solidFill>
                  <a:srgbClr val="000000"/>
                </a:solidFill>
                <a:effectLst/>
                <a:latin typeface="Calibri" panose="020F0502020204030204" pitchFamily="34" charset="0"/>
              </a:rPr>
              <a:t>Co.,Ltd</a:t>
            </a:r>
            <a:r>
              <a:rPr lang="en-GB" b="0" i="0">
                <a:solidFill>
                  <a:srgbClr val="000000"/>
                </a:solidFill>
                <a:effectLst/>
                <a:latin typeface="Calibri" panose="020F0502020204030204" pitchFamily="34" charset="0"/>
              </a:rPr>
              <a:t>. [online] Available at: http://www.ganfenglithium.com/esg3_en.html.</a:t>
            </a:r>
          </a:p>
          <a:p>
            <a:pPr algn="l"/>
            <a:endParaRPr lang="en-GB" b="0" i="0">
              <a:solidFill>
                <a:srgbClr val="000000"/>
              </a:solidFill>
              <a:effectLst/>
              <a:latin typeface="Calibri" panose="020F0502020204030204" pitchFamily="34" charset="0"/>
            </a:endParaRPr>
          </a:p>
          <a:p>
            <a:pPr algn="l"/>
            <a:r>
              <a:rPr lang="en-GB" b="0" i="0">
                <a:solidFill>
                  <a:srgbClr val="000000"/>
                </a:solidFill>
                <a:effectLst/>
                <a:latin typeface="Calibri" panose="020F0502020204030204" pitchFamily="34" charset="0"/>
              </a:rPr>
              <a:t>cargofromchina.com. (n.d.). </a:t>
            </a:r>
            <a:r>
              <a:rPr lang="en-GB" b="0" i="1">
                <a:solidFill>
                  <a:srgbClr val="000000"/>
                </a:solidFill>
                <a:effectLst/>
                <a:latin typeface="Calibri" panose="020F0502020204030204" pitchFamily="34" charset="0"/>
              </a:rPr>
              <a:t>Shipping Routes from China | CFC</a:t>
            </a:r>
            <a:r>
              <a:rPr lang="en-GB" b="0" i="0">
                <a:solidFill>
                  <a:srgbClr val="000000"/>
                </a:solidFill>
                <a:effectLst/>
                <a:latin typeface="Calibri" panose="020F0502020204030204" pitchFamily="34" charset="0"/>
              </a:rPr>
              <a:t>. [online] Available at: https://cargofromchina.com/shipping-routes/.</a:t>
            </a:r>
          </a:p>
          <a:p>
            <a:pPr algn="l"/>
            <a:endParaRPr lang="en-GB" b="0" i="0">
              <a:solidFill>
                <a:srgbClr val="000000"/>
              </a:solidFill>
              <a:effectLst/>
              <a:latin typeface="Calibri" panose="020F0502020204030204" pitchFamily="34" charset="0"/>
            </a:endParaRPr>
          </a:p>
          <a:p>
            <a:pPr algn="l"/>
            <a:r>
              <a:rPr lang="en-GB" b="0" i="0">
                <a:solidFill>
                  <a:srgbClr val="000000"/>
                </a:solidFill>
                <a:effectLst/>
                <a:latin typeface="Calibri" panose="020F0502020204030204" pitchFamily="34" charset="0"/>
              </a:rPr>
              <a:t>Reuters (2021). China’s </a:t>
            </a:r>
            <a:r>
              <a:rPr lang="en-GB" b="0" i="0" err="1">
                <a:solidFill>
                  <a:srgbClr val="000000"/>
                </a:solidFill>
                <a:effectLst/>
                <a:latin typeface="Calibri" panose="020F0502020204030204" pitchFamily="34" charset="0"/>
              </a:rPr>
              <a:t>Ganfeng</a:t>
            </a:r>
            <a:r>
              <a:rPr lang="en-GB" b="0" i="0">
                <a:solidFill>
                  <a:srgbClr val="000000"/>
                </a:solidFill>
                <a:effectLst/>
                <a:latin typeface="Calibri" panose="020F0502020204030204" pitchFamily="34" charset="0"/>
              </a:rPr>
              <a:t> Lithium inks 3-year supply contract with Tesla. </a:t>
            </a:r>
            <a:r>
              <a:rPr lang="en-GB" b="0" i="1">
                <a:solidFill>
                  <a:srgbClr val="000000"/>
                </a:solidFill>
                <a:effectLst/>
                <a:latin typeface="Calibri" panose="020F0502020204030204" pitchFamily="34" charset="0"/>
              </a:rPr>
              <a:t>Reuters</a:t>
            </a:r>
            <a:r>
              <a:rPr lang="en-GB" b="0" i="0">
                <a:solidFill>
                  <a:srgbClr val="000000"/>
                </a:solidFill>
                <a:effectLst/>
                <a:latin typeface="Calibri" panose="020F0502020204030204" pitchFamily="34" charset="0"/>
              </a:rPr>
              <a:t>. [online] 1 Nov. Available at: https://www.reuters.com/business/autos-transportation/chinas-ganfeng-lithium-inks-lithium-battery-supply-contract-with-tesla-2021-11-01/.</a:t>
            </a:r>
          </a:p>
          <a:p>
            <a:pPr algn="l"/>
            <a:endParaRPr lang="en-GB" b="0" i="0">
              <a:solidFill>
                <a:srgbClr val="000000"/>
              </a:solidFill>
              <a:effectLst/>
              <a:latin typeface="Calibri" panose="020F0502020204030204" pitchFamily="34" charset="0"/>
            </a:endParaRPr>
          </a:p>
          <a:p>
            <a:pPr algn="l"/>
            <a:r>
              <a:rPr lang="en-GB" b="0" i="0">
                <a:solidFill>
                  <a:srgbClr val="000000"/>
                </a:solidFill>
                <a:effectLst/>
                <a:latin typeface="Calibri" panose="020F0502020204030204" pitchFamily="34" charset="0"/>
              </a:rPr>
              <a:t>DP World (2010). </a:t>
            </a:r>
            <a:r>
              <a:rPr lang="en-GB" b="0" i="1">
                <a:solidFill>
                  <a:srgbClr val="000000"/>
                </a:solidFill>
                <a:effectLst/>
                <a:latin typeface="Calibri" panose="020F0502020204030204" pitchFamily="34" charset="0"/>
              </a:rPr>
              <a:t>Distances &amp; Time</a:t>
            </a:r>
            <a:r>
              <a:rPr lang="en-GB" b="0" i="0">
                <a:solidFill>
                  <a:srgbClr val="000000"/>
                </a:solidFill>
                <a:effectLst/>
                <a:latin typeface="Calibri" panose="020F0502020204030204" pitchFamily="34" charset="0"/>
              </a:rPr>
              <a:t>. [online] </a:t>
            </a:r>
            <a:r>
              <a:rPr lang="en-GB" b="0" i="0" err="1">
                <a:solidFill>
                  <a:srgbClr val="000000"/>
                </a:solidFill>
                <a:effectLst/>
                <a:latin typeface="Calibri" panose="020F0502020204030204" pitchFamily="34" charset="0"/>
              </a:rPr>
              <a:t>SeaRates</a:t>
            </a:r>
            <a:r>
              <a:rPr lang="en-GB" b="0" i="0">
                <a:solidFill>
                  <a:srgbClr val="000000"/>
                </a:solidFill>
                <a:effectLst/>
                <a:latin typeface="Calibri" panose="020F0502020204030204" pitchFamily="34" charset="0"/>
              </a:rPr>
              <a:t>. Available at: https://www.searates.com/services/distances-time/.</a:t>
            </a:r>
          </a:p>
          <a:p>
            <a:pPr algn="l"/>
            <a:r>
              <a:rPr lang="en-GB" b="0" i="0">
                <a:solidFill>
                  <a:srgbClr val="000000"/>
                </a:solidFill>
                <a:effectLst/>
                <a:latin typeface="Calibri" panose="020F0502020204030204" pitchFamily="34" charset="0"/>
              </a:rPr>
              <a:t>‌</a:t>
            </a:r>
          </a:p>
          <a:p>
            <a:pPr marL="171450" indent="-171450">
              <a:buFontTx/>
              <a:buChar char="-"/>
            </a:pPr>
            <a:endParaRPr lang="en-GB"/>
          </a:p>
        </p:txBody>
      </p:sp>
      <p:sp>
        <p:nvSpPr>
          <p:cNvPr id="4" name="Slide Number Placeholder 3"/>
          <p:cNvSpPr>
            <a:spLocks noGrp="1"/>
          </p:cNvSpPr>
          <p:nvPr>
            <p:ph type="sldNum" sz="quarter" idx="5"/>
          </p:nvPr>
        </p:nvSpPr>
        <p:spPr/>
        <p:txBody>
          <a:bodyPr/>
          <a:lstStyle/>
          <a:p>
            <a:fld id="{8A5E1AEB-4EF0-4AEC-B0CB-2CEABFEF5D90}" type="slidenum">
              <a:rPr lang="en-GB" smtClean="0"/>
              <a:t>16</a:t>
            </a:fld>
            <a:endParaRPr lang="en-GB"/>
          </a:p>
        </p:txBody>
      </p:sp>
    </p:spTree>
    <p:extLst>
      <p:ext uri="{BB962C8B-B14F-4D97-AF65-F5344CB8AC3E}">
        <p14:creationId xmlns:p14="http://schemas.microsoft.com/office/powerpoint/2010/main" val="2270805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For the graphite transport the point of origin from Tesla’s supplier, “Syrah Resources” resides in Mozambique. The first step was to identify Syrah’s extraction site, located in the Cabo Delgado province, from which the distance was </a:t>
            </a:r>
            <a:r>
              <a:rPr lang="en-GB" err="1"/>
              <a:t>calulcauted</a:t>
            </a:r>
            <a:r>
              <a:rPr lang="en-GB"/>
              <a:t> to </a:t>
            </a:r>
            <a:r>
              <a:rPr lang="en-GB" err="1"/>
              <a:t>Chinde’s</a:t>
            </a:r>
            <a:r>
              <a:rPr lang="en-GB"/>
              <a:t> port – the preferred point of transit chosen by Sea Rates to depart from Mozambique. From then, the graphite travels to the port of Nevada and once again to the city of Nevada through lorry. </a:t>
            </a:r>
          </a:p>
          <a:p>
            <a:endParaRPr lang="en-GB"/>
          </a:p>
          <a:p>
            <a:r>
              <a:rPr lang="en-GB"/>
              <a:t>Total amount of emissions = 53.81 kg</a:t>
            </a:r>
          </a:p>
          <a:p>
            <a:endParaRPr lang="en-GB"/>
          </a:p>
          <a:p>
            <a:endParaRPr lang="en-GB"/>
          </a:p>
          <a:p>
            <a:r>
              <a:rPr lang="en-GB"/>
              <a:t>References:</a:t>
            </a:r>
          </a:p>
          <a:p>
            <a:r>
              <a:rPr lang="en-GB" b="0" i="0">
                <a:solidFill>
                  <a:srgbClr val="2C3E50"/>
                </a:solidFill>
                <a:effectLst/>
                <a:latin typeface="Calibri" panose="020F0502020204030204" pitchFamily="34" charset="0"/>
              </a:rPr>
              <a:t>Tesla (2021). </a:t>
            </a:r>
            <a:r>
              <a:rPr lang="en-GB" b="0" i="1">
                <a:solidFill>
                  <a:srgbClr val="2C3E50"/>
                </a:solidFill>
                <a:effectLst/>
                <a:latin typeface="Calibri" panose="020F0502020204030204" pitchFamily="34" charset="0"/>
              </a:rPr>
              <a:t>Impact | Tesla United Kingdom</a:t>
            </a:r>
            <a:r>
              <a:rPr lang="en-GB" b="0" i="0">
                <a:solidFill>
                  <a:srgbClr val="2C3E50"/>
                </a:solidFill>
                <a:effectLst/>
                <a:latin typeface="Calibri" panose="020F0502020204030204" pitchFamily="34" charset="0"/>
              </a:rPr>
              <a:t>. [online] Tesla. Available at: https://</a:t>
            </a:r>
            <a:r>
              <a:rPr lang="en-GB" b="0" i="0" err="1">
                <a:solidFill>
                  <a:srgbClr val="2C3E50"/>
                </a:solidFill>
                <a:effectLst/>
                <a:latin typeface="Calibri" panose="020F0502020204030204" pitchFamily="34" charset="0"/>
              </a:rPr>
              <a:t>www.tesla.com</a:t>
            </a:r>
            <a:r>
              <a:rPr lang="en-GB" b="0" i="0">
                <a:solidFill>
                  <a:srgbClr val="2C3E50"/>
                </a:solidFill>
                <a:effectLst/>
                <a:latin typeface="Calibri" panose="020F0502020204030204" pitchFamily="34" charset="0"/>
              </a:rPr>
              <a:t>/</a:t>
            </a:r>
            <a:r>
              <a:rPr lang="en-GB" b="0" i="0" err="1">
                <a:solidFill>
                  <a:srgbClr val="2C3E50"/>
                </a:solidFill>
                <a:effectLst/>
                <a:latin typeface="Calibri" panose="020F0502020204030204" pitchFamily="34" charset="0"/>
              </a:rPr>
              <a:t>en_gb</a:t>
            </a:r>
            <a:r>
              <a:rPr lang="en-GB" b="0" i="0">
                <a:solidFill>
                  <a:srgbClr val="2C3E50"/>
                </a:solidFill>
                <a:effectLst/>
                <a:latin typeface="Calibri" panose="020F0502020204030204" pitchFamily="34" charset="0"/>
              </a:rPr>
              <a:t>/impact.</a:t>
            </a:r>
            <a:endParaRPr lang="en-GB"/>
          </a:p>
          <a:p>
            <a:pPr algn="l"/>
            <a:endParaRPr lang="en-GB" b="0" i="0">
              <a:solidFill>
                <a:srgbClr val="000000"/>
              </a:solidFill>
              <a:effectLst/>
              <a:latin typeface="Calibri" panose="020F0502020204030204" pitchFamily="34" charset="0"/>
            </a:endParaRPr>
          </a:p>
          <a:p>
            <a:pPr algn="l"/>
            <a:r>
              <a:rPr lang="en-GB" b="0" i="0">
                <a:solidFill>
                  <a:srgbClr val="000000"/>
                </a:solidFill>
                <a:effectLst/>
                <a:latin typeface="Calibri" panose="020F0502020204030204" pitchFamily="34" charset="0"/>
              </a:rPr>
              <a:t>DP World (2010). </a:t>
            </a:r>
            <a:r>
              <a:rPr lang="en-GB" b="0" i="1">
                <a:solidFill>
                  <a:srgbClr val="000000"/>
                </a:solidFill>
                <a:effectLst/>
                <a:latin typeface="Calibri" panose="020F0502020204030204" pitchFamily="34" charset="0"/>
              </a:rPr>
              <a:t>Distances &amp; Time</a:t>
            </a:r>
            <a:r>
              <a:rPr lang="en-GB" b="0" i="0">
                <a:solidFill>
                  <a:srgbClr val="000000"/>
                </a:solidFill>
                <a:effectLst/>
                <a:latin typeface="Calibri" panose="020F0502020204030204" pitchFamily="34" charset="0"/>
              </a:rPr>
              <a:t>. [online] </a:t>
            </a:r>
            <a:r>
              <a:rPr lang="en-GB" b="0" i="0" err="1">
                <a:solidFill>
                  <a:srgbClr val="000000"/>
                </a:solidFill>
                <a:effectLst/>
                <a:latin typeface="Calibri" panose="020F0502020204030204" pitchFamily="34" charset="0"/>
              </a:rPr>
              <a:t>SeaRates</a:t>
            </a:r>
            <a:r>
              <a:rPr lang="en-GB" b="0" i="0">
                <a:solidFill>
                  <a:srgbClr val="000000"/>
                </a:solidFill>
                <a:effectLst/>
                <a:latin typeface="Calibri" panose="020F0502020204030204" pitchFamily="34" charset="0"/>
              </a:rPr>
              <a:t>. Available at: https://</a:t>
            </a:r>
            <a:r>
              <a:rPr lang="en-GB" b="0" i="0" err="1">
                <a:solidFill>
                  <a:srgbClr val="000000"/>
                </a:solidFill>
                <a:effectLst/>
                <a:latin typeface="Calibri" panose="020F0502020204030204" pitchFamily="34" charset="0"/>
              </a:rPr>
              <a:t>www.searates.com</a:t>
            </a:r>
            <a:r>
              <a:rPr lang="en-GB" b="0" i="0">
                <a:solidFill>
                  <a:srgbClr val="000000"/>
                </a:solidFill>
                <a:effectLst/>
                <a:latin typeface="Calibri" panose="020F0502020204030204" pitchFamily="34" charset="0"/>
              </a:rPr>
              <a:t>/services/distances-time/.</a:t>
            </a:r>
          </a:p>
          <a:p>
            <a:pPr algn="l"/>
            <a:endParaRPr lang="en-GB" b="0" i="0">
              <a:solidFill>
                <a:srgbClr val="000000"/>
              </a:solidFill>
              <a:effectLst/>
              <a:latin typeface="Calibri" panose="020F0502020204030204" pitchFamily="34" charset="0"/>
            </a:endParaRPr>
          </a:p>
          <a:p>
            <a:pPr algn="l"/>
            <a:r>
              <a:rPr lang="en-GB" b="0" i="0">
                <a:solidFill>
                  <a:srgbClr val="000000"/>
                </a:solidFill>
                <a:effectLst/>
                <a:latin typeface="Calibri" panose="020F0502020204030204" pitchFamily="34" charset="0"/>
              </a:rPr>
              <a:t>Lewis, M. (2022). </a:t>
            </a:r>
            <a:r>
              <a:rPr lang="en-GB" b="0" i="1">
                <a:solidFill>
                  <a:srgbClr val="000000"/>
                </a:solidFill>
                <a:effectLst/>
                <a:latin typeface="Calibri" panose="020F0502020204030204" pitchFamily="34" charset="0"/>
              </a:rPr>
              <a:t>A Louisiana graphite processing plant that supplies Tesla to get a $107M DOE loan</a:t>
            </a:r>
            <a:r>
              <a:rPr lang="en-GB" b="0" i="0">
                <a:solidFill>
                  <a:srgbClr val="000000"/>
                </a:solidFill>
                <a:effectLst/>
                <a:latin typeface="Calibri" panose="020F0502020204030204" pitchFamily="34" charset="0"/>
              </a:rPr>
              <a:t>. [online] </a:t>
            </a:r>
            <a:r>
              <a:rPr lang="en-GB" b="0" i="0" err="1">
                <a:solidFill>
                  <a:srgbClr val="000000"/>
                </a:solidFill>
                <a:effectLst/>
                <a:latin typeface="Calibri" panose="020F0502020204030204" pitchFamily="34" charset="0"/>
              </a:rPr>
              <a:t>Electrek</a:t>
            </a:r>
            <a:r>
              <a:rPr lang="en-GB" b="0" i="0">
                <a:solidFill>
                  <a:srgbClr val="000000"/>
                </a:solidFill>
                <a:effectLst/>
                <a:latin typeface="Calibri" panose="020F0502020204030204" pitchFamily="34" charset="0"/>
              </a:rPr>
              <a:t>. Available at: https://</a:t>
            </a:r>
            <a:r>
              <a:rPr lang="en-GB" b="0" i="0" err="1">
                <a:solidFill>
                  <a:srgbClr val="000000"/>
                </a:solidFill>
                <a:effectLst/>
                <a:latin typeface="Calibri" panose="020F0502020204030204" pitchFamily="34" charset="0"/>
              </a:rPr>
              <a:t>electrek.co</a:t>
            </a:r>
            <a:r>
              <a:rPr lang="en-GB" b="0" i="0">
                <a:solidFill>
                  <a:srgbClr val="000000"/>
                </a:solidFill>
                <a:effectLst/>
                <a:latin typeface="Calibri" panose="020F0502020204030204" pitchFamily="34" charset="0"/>
              </a:rPr>
              <a:t>/2022/04/19/a-louisiana-graphite-processing-plant-that-supplies-tesla-to-get-a-107m-doe-loan/ [Accessed 8 May 2023].</a:t>
            </a:r>
          </a:p>
          <a:p>
            <a:pPr algn="l"/>
            <a:r>
              <a:rPr lang="en-GB" b="0" i="0">
                <a:solidFill>
                  <a:srgbClr val="000000"/>
                </a:solidFill>
                <a:effectLst/>
                <a:latin typeface="Calibri" panose="020F0502020204030204" pitchFamily="34" charset="0"/>
              </a:rPr>
              <a:t>‌</a:t>
            </a:r>
          </a:p>
          <a:p>
            <a:pPr algn="l"/>
            <a:r>
              <a:rPr lang="en-GB" b="0" i="0">
                <a:solidFill>
                  <a:srgbClr val="000000"/>
                </a:solidFill>
                <a:effectLst/>
                <a:latin typeface="Calibri" panose="020F0502020204030204" pitchFamily="34" charset="0"/>
              </a:rPr>
              <a:t>China lockdowns helping Mozambique graphite, Syrah Resources says. (2022). </a:t>
            </a:r>
            <a:r>
              <a:rPr lang="en-GB" b="0" i="1">
                <a:solidFill>
                  <a:srgbClr val="000000"/>
                </a:solidFill>
                <a:effectLst/>
                <a:latin typeface="Calibri" panose="020F0502020204030204" pitchFamily="34" charset="0"/>
              </a:rPr>
              <a:t>Reuters</a:t>
            </a:r>
            <a:r>
              <a:rPr lang="en-GB" b="0" i="0">
                <a:solidFill>
                  <a:srgbClr val="000000"/>
                </a:solidFill>
                <a:effectLst/>
                <a:latin typeface="Calibri" panose="020F0502020204030204" pitchFamily="34" charset="0"/>
              </a:rPr>
              <a:t>. [online] 21 Jul. Available at: https://</a:t>
            </a:r>
            <a:r>
              <a:rPr lang="en-GB" b="0" i="0" err="1">
                <a:solidFill>
                  <a:srgbClr val="000000"/>
                </a:solidFill>
                <a:effectLst/>
                <a:latin typeface="Calibri" panose="020F0502020204030204" pitchFamily="34" charset="0"/>
              </a:rPr>
              <a:t>www.reuters.com</a:t>
            </a:r>
            <a:r>
              <a:rPr lang="en-GB" b="0" i="0">
                <a:solidFill>
                  <a:srgbClr val="000000"/>
                </a:solidFill>
                <a:effectLst/>
                <a:latin typeface="Calibri" panose="020F0502020204030204" pitchFamily="34" charset="0"/>
              </a:rPr>
              <a:t>/article/syrah-resources-mozambique-idINL8N2Z2364 [Accessed 19 Apr. 2023].</a:t>
            </a:r>
          </a:p>
          <a:p>
            <a:pPr algn="l"/>
            <a:r>
              <a:rPr lang="en-GB" b="0" i="0">
                <a:solidFill>
                  <a:srgbClr val="000000"/>
                </a:solidFill>
                <a:effectLst/>
                <a:latin typeface="Calibri" panose="020F0502020204030204" pitchFamily="34" charset="0"/>
              </a:rPr>
              <a:t>‌</a:t>
            </a:r>
          </a:p>
          <a:p>
            <a:pPr algn="l"/>
            <a:r>
              <a:rPr lang="en-GB" b="0" i="0" err="1">
                <a:solidFill>
                  <a:srgbClr val="000000"/>
                </a:solidFill>
                <a:effectLst/>
                <a:latin typeface="Calibri" panose="020F0502020204030204" pitchFamily="34" charset="0"/>
              </a:rPr>
              <a:t>Merano</a:t>
            </a:r>
            <a:r>
              <a:rPr lang="en-GB" b="0" i="0">
                <a:solidFill>
                  <a:srgbClr val="000000"/>
                </a:solidFill>
                <a:effectLst/>
                <a:latin typeface="Calibri" panose="020F0502020204030204" pitchFamily="34" charset="0"/>
              </a:rPr>
              <a:t>, M. (2022). </a:t>
            </a:r>
            <a:r>
              <a:rPr lang="en-GB" b="0" i="1">
                <a:solidFill>
                  <a:srgbClr val="000000"/>
                </a:solidFill>
                <a:effectLst/>
                <a:latin typeface="Calibri" panose="020F0502020204030204" pitchFamily="34" charset="0"/>
              </a:rPr>
              <a:t>Tesla supplier highlights graphite challenge for EV batteries [Editorial]</a:t>
            </a:r>
            <a:r>
              <a:rPr lang="en-GB" b="0" i="0">
                <a:solidFill>
                  <a:srgbClr val="000000"/>
                </a:solidFill>
                <a:effectLst/>
                <a:latin typeface="Calibri" panose="020F0502020204030204" pitchFamily="34" charset="0"/>
              </a:rPr>
              <a:t>. [online] TESLARATI. Available at: https://</a:t>
            </a:r>
            <a:r>
              <a:rPr lang="en-GB" b="0" i="0" err="1">
                <a:solidFill>
                  <a:srgbClr val="000000"/>
                </a:solidFill>
                <a:effectLst/>
                <a:latin typeface="Calibri" panose="020F0502020204030204" pitchFamily="34" charset="0"/>
              </a:rPr>
              <a:t>www.teslarati.com</a:t>
            </a:r>
            <a:r>
              <a:rPr lang="en-GB" b="0" i="0">
                <a:solidFill>
                  <a:srgbClr val="000000"/>
                </a:solidFill>
                <a:effectLst/>
                <a:latin typeface="Calibri" panose="020F0502020204030204" pitchFamily="34" charset="0"/>
              </a:rPr>
              <a:t>/tesla-graphite-supply-electric-vehicle-batteries/.</a:t>
            </a:r>
          </a:p>
          <a:p>
            <a:pPr algn="l"/>
            <a:r>
              <a:rPr lang="en-GB" b="0" i="0">
                <a:solidFill>
                  <a:srgbClr val="000000"/>
                </a:solidFill>
                <a:effectLst/>
                <a:latin typeface="Calibri" panose="020F0502020204030204" pitchFamily="34" charset="0"/>
              </a:rPr>
              <a:t>‌</a:t>
            </a:r>
          </a:p>
          <a:p>
            <a:pPr algn="l"/>
            <a:endParaRPr lang="en-GB" b="0" i="0">
              <a:solidFill>
                <a:srgbClr val="000000"/>
              </a:solidFill>
              <a:effectLst/>
              <a:latin typeface="Calibri" panose="020F0502020204030204" pitchFamily="34" charset="0"/>
            </a:endParaRPr>
          </a:p>
          <a:p>
            <a:pPr algn="l"/>
            <a:r>
              <a:rPr lang="en-GB" b="0" i="0">
                <a:solidFill>
                  <a:srgbClr val="000000"/>
                </a:solidFill>
                <a:effectLst/>
                <a:latin typeface="Calibri" panose="020F0502020204030204" pitchFamily="34" charset="0"/>
              </a:rPr>
              <a:t>‌</a:t>
            </a:r>
          </a:p>
          <a:p>
            <a:endParaRPr lang="en-GB"/>
          </a:p>
        </p:txBody>
      </p:sp>
      <p:sp>
        <p:nvSpPr>
          <p:cNvPr id="4" name="Slide Number Placeholder 3"/>
          <p:cNvSpPr>
            <a:spLocks noGrp="1"/>
          </p:cNvSpPr>
          <p:nvPr>
            <p:ph type="sldNum" sz="quarter" idx="5"/>
          </p:nvPr>
        </p:nvSpPr>
        <p:spPr/>
        <p:txBody>
          <a:bodyPr/>
          <a:lstStyle/>
          <a:p>
            <a:fld id="{8A5E1AEB-4EF0-4AEC-B0CB-2CEABFEF5D90}" type="slidenum">
              <a:rPr lang="en-GB" smtClean="0"/>
              <a:t>17</a:t>
            </a:fld>
            <a:endParaRPr lang="en-GB"/>
          </a:p>
        </p:txBody>
      </p:sp>
    </p:spTree>
    <p:extLst>
      <p:ext uri="{BB962C8B-B14F-4D97-AF65-F5344CB8AC3E}">
        <p14:creationId xmlns:p14="http://schemas.microsoft.com/office/powerpoint/2010/main" val="3594892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last stage encompassed the transportation of the battery pack as an entire final unit, from the production facility in Nevada to the factory in Fremont, California, for assemble within the cars, as per Tesla’s report states.</a:t>
            </a:r>
          </a:p>
          <a:p>
            <a:r>
              <a:rPr lang="en-GB"/>
              <a:t>This trip it was assumed is performed through the use of lorry, given the shorter distance between both end points and poor rail infrastructure.</a:t>
            </a:r>
          </a:p>
          <a:p>
            <a:endParaRPr lang="en-GB"/>
          </a:p>
          <a:p>
            <a:r>
              <a:rPr lang="en-GB"/>
              <a:t>The emissions amount to 7.42 Kg of CO2 for the entire 478kg battery pack. </a:t>
            </a:r>
          </a:p>
          <a:p>
            <a:endParaRPr lang="en-GB"/>
          </a:p>
          <a:p>
            <a:endParaRPr lang="en-GB"/>
          </a:p>
          <a:p>
            <a:r>
              <a:rPr lang="en-GB"/>
              <a:t>References:</a:t>
            </a:r>
          </a:p>
          <a:p>
            <a:pPr algn="l"/>
            <a:r>
              <a:rPr lang="en-GB" b="0" i="0">
                <a:solidFill>
                  <a:srgbClr val="000000"/>
                </a:solidFill>
                <a:effectLst/>
                <a:latin typeface="Calibri" panose="020F0502020204030204" pitchFamily="34" charset="0"/>
              </a:rPr>
              <a:t>‌</a:t>
            </a:r>
          </a:p>
          <a:p>
            <a:r>
              <a:rPr lang="en-GB" b="0" i="0">
                <a:solidFill>
                  <a:srgbClr val="2C3E50"/>
                </a:solidFill>
                <a:effectLst/>
                <a:latin typeface="Calibri" panose="020F0502020204030204" pitchFamily="34" charset="0"/>
              </a:rPr>
              <a:t>Tesla (2021). </a:t>
            </a:r>
            <a:r>
              <a:rPr lang="en-GB" b="0" i="1">
                <a:solidFill>
                  <a:srgbClr val="2C3E50"/>
                </a:solidFill>
                <a:effectLst/>
                <a:latin typeface="Calibri" panose="020F0502020204030204" pitchFamily="34" charset="0"/>
              </a:rPr>
              <a:t>Impact | Tesla United Kingdom</a:t>
            </a:r>
            <a:r>
              <a:rPr lang="en-GB" b="0" i="0">
                <a:solidFill>
                  <a:srgbClr val="2C3E50"/>
                </a:solidFill>
                <a:effectLst/>
                <a:latin typeface="Calibri" panose="020F0502020204030204" pitchFamily="34" charset="0"/>
              </a:rPr>
              <a:t>. [online] Tesla. Available at: https://www.tesla.com/en_gb/impact.</a:t>
            </a:r>
            <a:endParaRPr lang="en-GB"/>
          </a:p>
        </p:txBody>
      </p:sp>
      <p:sp>
        <p:nvSpPr>
          <p:cNvPr id="4" name="Slide Number Placeholder 3"/>
          <p:cNvSpPr>
            <a:spLocks noGrp="1"/>
          </p:cNvSpPr>
          <p:nvPr>
            <p:ph type="sldNum" sz="quarter" idx="5"/>
          </p:nvPr>
        </p:nvSpPr>
        <p:spPr/>
        <p:txBody>
          <a:bodyPr/>
          <a:lstStyle/>
          <a:p>
            <a:fld id="{8A5E1AEB-4EF0-4AEC-B0CB-2CEABFEF5D90}" type="slidenum">
              <a:rPr lang="en-GB" smtClean="0"/>
              <a:t>18</a:t>
            </a:fld>
            <a:endParaRPr lang="en-GB"/>
          </a:p>
        </p:txBody>
      </p:sp>
    </p:spTree>
    <p:extLst>
      <p:ext uri="{BB962C8B-B14F-4D97-AF65-F5344CB8AC3E}">
        <p14:creationId xmlns:p14="http://schemas.microsoft.com/office/powerpoint/2010/main" val="2893757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this information, the battery pack itself and its emissions was the next step. We needed the amount of electricity consumed by the battery pack to then compare this to the electric grid. </a:t>
            </a:r>
          </a:p>
          <a:p>
            <a:r>
              <a:rPr lang="en-GB" dirty="0"/>
              <a:t>First, the amount of Wh per km for a Tesla Model 3 – which is the car employing our 2170 NCA battery, were calculated. Then, the lifespan of the battery was needed, which Tesla estimates to outlast that of the car itself, between 23 – 35 years – so we made the assumption of 30 years, with around 1200 cycles. </a:t>
            </a:r>
          </a:p>
          <a:p>
            <a:r>
              <a:rPr lang="en-GB" dirty="0"/>
              <a:t>Next, the average driver in the US is said to do around 13,500 miles a year which is equivalent to roughly 22000 km, with this information we can then find the amount of electricity consumed by the battery in its lifetime, done by multiplying the distance in a year by the consumption, and then this number by the 30 years of its lifetime.</a:t>
            </a:r>
          </a:p>
          <a:p>
            <a:endParaRPr lang="en-GB" dirty="0"/>
          </a:p>
          <a:p>
            <a:r>
              <a:rPr lang="en-GB" dirty="0"/>
              <a:t>With this number, we then created a new process denoted as Use Phase –with the input being the 99 million </a:t>
            </a:r>
            <a:r>
              <a:rPr lang="en-GB" dirty="0" err="1"/>
              <a:t>Wh’s</a:t>
            </a:r>
            <a:r>
              <a:rPr lang="en-GB" dirty="0"/>
              <a:t> of the battery pack consumed in its lifetime and the provider being the electric grid modelled. </a:t>
            </a:r>
          </a:p>
          <a:p>
            <a:endParaRPr lang="en-GB" dirty="0"/>
          </a:p>
          <a:p>
            <a:r>
              <a:rPr lang="en-GB" dirty="0"/>
              <a:t>As such, the emissions produced for the use of the battery pack within its lifetime amounted to 4.45 x 10^4 = 45500 kg CO2 emissions, with natural gas and hard coal being the main contributors with around 24000 and 20000 kg CO2 emissions</a:t>
            </a:r>
          </a:p>
          <a:p>
            <a:endParaRPr lang="en-GB" dirty="0"/>
          </a:p>
          <a:p>
            <a:r>
              <a:rPr lang="en-GB" dirty="0"/>
              <a:t>References:</a:t>
            </a:r>
          </a:p>
          <a:p>
            <a:pPr algn="l"/>
            <a:r>
              <a:rPr lang="en-GB" b="0" i="0" dirty="0">
                <a:solidFill>
                  <a:srgbClr val="000000"/>
                </a:solidFill>
                <a:effectLst/>
                <a:latin typeface="Calibri" panose="020F0502020204030204" pitchFamily="34" charset="0"/>
              </a:rPr>
              <a:t>www.eia.gov. (n.d.). </a:t>
            </a:r>
            <a:r>
              <a:rPr lang="en-GB" b="0" i="1" dirty="0">
                <a:solidFill>
                  <a:srgbClr val="000000"/>
                </a:solidFill>
                <a:effectLst/>
                <a:latin typeface="Calibri" panose="020F0502020204030204" pitchFamily="34" charset="0"/>
              </a:rPr>
              <a:t>Frequently Asked Questions (FAQs) - U.S. Energy Information Administration (EIA)</a:t>
            </a:r>
            <a:r>
              <a:rPr lang="en-GB" b="0" i="0" dirty="0">
                <a:solidFill>
                  <a:srgbClr val="000000"/>
                </a:solidFill>
                <a:effectLst/>
                <a:latin typeface="Calibri" panose="020F0502020204030204" pitchFamily="34" charset="0"/>
              </a:rPr>
              <a:t>. [online] Available at: https://www.eia.gov/tools/faqs/faq.php?id=427&amp;t=3#:~:text=About%2060%25%20of%20this%20electricity.</a:t>
            </a:r>
          </a:p>
          <a:p>
            <a:pPr algn="l"/>
            <a:r>
              <a:rPr lang="en-GB" b="0" i="0" dirty="0">
                <a:solidFill>
                  <a:srgbClr val="000000"/>
                </a:solidFill>
                <a:effectLst/>
                <a:latin typeface="Calibri" panose="020F0502020204030204" pitchFamily="34" charset="0"/>
              </a:rPr>
              <a:t>‌</a:t>
            </a:r>
          </a:p>
          <a:p>
            <a:endParaRPr lang="en-GB" dirty="0"/>
          </a:p>
        </p:txBody>
      </p:sp>
      <p:sp>
        <p:nvSpPr>
          <p:cNvPr id="4" name="Slide Number Placeholder 3"/>
          <p:cNvSpPr>
            <a:spLocks noGrp="1"/>
          </p:cNvSpPr>
          <p:nvPr>
            <p:ph type="sldNum" sz="quarter" idx="5"/>
          </p:nvPr>
        </p:nvSpPr>
        <p:spPr/>
        <p:txBody>
          <a:bodyPr/>
          <a:lstStyle/>
          <a:p>
            <a:fld id="{8A5E1AEB-4EF0-4AEC-B0CB-2CEABFEF5D90}" type="slidenum">
              <a:rPr lang="en-GB" smtClean="0"/>
              <a:t>20</a:t>
            </a:fld>
            <a:endParaRPr lang="en-GB"/>
          </a:p>
        </p:txBody>
      </p:sp>
    </p:spTree>
    <p:extLst>
      <p:ext uri="{BB962C8B-B14F-4D97-AF65-F5344CB8AC3E}">
        <p14:creationId xmlns:p14="http://schemas.microsoft.com/office/powerpoint/2010/main" val="24574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Kieran</a:t>
            </a:r>
          </a:p>
          <a:p>
            <a:r>
              <a:rPr lang="en-GB" dirty="0"/>
              <a:t>Brush up the writing, look at the slides for functional units and perhaps change it there</a:t>
            </a:r>
          </a:p>
        </p:txBody>
      </p:sp>
      <p:sp>
        <p:nvSpPr>
          <p:cNvPr id="4" name="Slide Number Placeholder 3"/>
          <p:cNvSpPr>
            <a:spLocks noGrp="1"/>
          </p:cNvSpPr>
          <p:nvPr>
            <p:ph type="sldNum" sz="quarter" idx="5"/>
          </p:nvPr>
        </p:nvSpPr>
        <p:spPr/>
        <p:txBody>
          <a:bodyPr/>
          <a:lstStyle/>
          <a:p>
            <a:fld id="{8A5E1AEB-4EF0-4AEC-B0CB-2CEABFEF5D90}" type="slidenum">
              <a:rPr lang="en-GB" smtClean="0"/>
              <a:t>2</a:t>
            </a:fld>
            <a:endParaRPr lang="en-GB"/>
          </a:p>
        </p:txBody>
      </p:sp>
    </p:spTree>
    <p:extLst>
      <p:ext uri="{BB962C8B-B14F-4D97-AF65-F5344CB8AC3E}">
        <p14:creationId xmlns:p14="http://schemas.microsoft.com/office/powerpoint/2010/main" val="2222699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With this information, the battery pack itself and its emissions was the next step. We needed the amount of electricity consumed by the battery pack to then compare this to the electric grid. </a:t>
            </a:r>
          </a:p>
          <a:p>
            <a:r>
              <a:rPr lang="en-GB"/>
              <a:t>First, the amount of </a:t>
            </a:r>
            <a:r>
              <a:rPr lang="en-GB" err="1"/>
              <a:t>Wh</a:t>
            </a:r>
            <a:r>
              <a:rPr lang="en-GB"/>
              <a:t> per km for a Tesla Model 3 – which is the car employing our 2170 NCA battery, were calculated. Then, the lifespan of the battery was needed, which Tesla estimates to outlast that of the car itself, between 23 – 35 years – so we made the assumption of 30 years, with around 1200 cycles. </a:t>
            </a:r>
          </a:p>
          <a:p>
            <a:r>
              <a:rPr lang="en-GB"/>
              <a:t>Next, the average driver in the US is said to do around 13,500 miles a year which is equivalent to roughly 22000 km, with this information we can then find the amount of electricity consumed by the battery in its lifetime, done by multiplying the distance in a year by the consumption, and then this number by the 30 years of its lifetime.</a:t>
            </a:r>
          </a:p>
          <a:p>
            <a:endParaRPr lang="en-GB"/>
          </a:p>
          <a:p>
            <a:r>
              <a:rPr lang="en-GB"/>
              <a:t>With this number, we then created a new process denoted as Use Phase –with the input being the 99 million </a:t>
            </a:r>
            <a:r>
              <a:rPr lang="en-GB" err="1"/>
              <a:t>Wh’s</a:t>
            </a:r>
            <a:r>
              <a:rPr lang="en-GB"/>
              <a:t> of the battery pack consumed in its lifetime and the provider being the electric grid modelled. </a:t>
            </a:r>
          </a:p>
          <a:p>
            <a:endParaRPr lang="en-GB"/>
          </a:p>
          <a:p>
            <a:r>
              <a:rPr lang="en-GB"/>
              <a:t>As such, the emissions produced for the use of the battery pack within its lifetime amounted to 4.45 x 10^4 = 45500 kg CO2 emissions, with natural gas and hard coal being the main contributors with around 24000 and 20000 kg CO2 emissions</a:t>
            </a:r>
          </a:p>
          <a:p>
            <a:endParaRPr lang="en-GB"/>
          </a:p>
          <a:p>
            <a:r>
              <a:rPr lang="en-GB"/>
              <a:t>References:</a:t>
            </a:r>
          </a:p>
          <a:p>
            <a:pPr algn="l"/>
            <a:r>
              <a:rPr lang="en-GB" b="0" i="0">
                <a:solidFill>
                  <a:srgbClr val="000000"/>
                </a:solidFill>
                <a:effectLst/>
                <a:latin typeface="Calibri" panose="020F0502020204030204" pitchFamily="34" charset="0"/>
              </a:rPr>
              <a:t>Car and Driver. (2023). </a:t>
            </a:r>
            <a:r>
              <a:rPr lang="en-GB" b="0" i="1">
                <a:solidFill>
                  <a:srgbClr val="000000"/>
                </a:solidFill>
                <a:effectLst/>
                <a:latin typeface="Calibri" panose="020F0502020204030204" pitchFamily="34" charset="0"/>
              </a:rPr>
              <a:t>What is Average Mileage Per Year?</a:t>
            </a:r>
            <a:r>
              <a:rPr lang="en-GB" b="0" i="0">
                <a:solidFill>
                  <a:srgbClr val="000000"/>
                </a:solidFill>
                <a:effectLst/>
                <a:latin typeface="Calibri" panose="020F0502020204030204" pitchFamily="34" charset="0"/>
              </a:rPr>
              <a:t> [online] Available at: https://</a:t>
            </a:r>
            <a:r>
              <a:rPr lang="en-GB" b="0" i="0" err="1">
                <a:solidFill>
                  <a:srgbClr val="000000"/>
                </a:solidFill>
                <a:effectLst/>
                <a:latin typeface="Calibri" panose="020F0502020204030204" pitchFamily="34" charset="0"/>
              </a:rPr>
              <a:t>www.caranddriver.com</a:t>
            </a:r>
            <a:r>
              <a:rPr lang="en-GB" b="0" i="0">
                <a:solidFill>
                  <a:srgbClr val="000000"/>
                </a:solidFill>
                <a:effectLst/>
                <a:latin typeface="Calibri" panose="020F0502020204030204" pitchFamily="34" charset="0"/>
              </a:rPr>
              <a:t>/auto-loans/a32880477/average-mileage-per-year/#:~:text=What%20Is%20the%20Average%20Mileage [Accessed 8 May 2023].</a:t>
            </a:r>
          </a:p>
          <a:p>
            <a:pPr algn="l"/>
            <a:r>
              <a:rPr lang="en-GB" b="0" i="0">
                <a:solidFill>
                  <a:srgbClr val="000000"/>
                </a:solidFill>
                <a:effectLst/>
                <a:latin typeface="Calibri" panose="020F0502020204030204" pitchFamily="34" charset="0"/>
              </a:rPr>
              <a:t>‌</a:t>
            </a:r>
          </a:p>
          <a:p>
            <a:pPr algn="l"/>
            <a:r>
              <a:rPr lang="en-GB" b="0" i="0">
                <a:solidFill>
                  <a:srgbClr val="000000"/>
                </a:solidFill>
                <a:effectLst/>
                <a:latin typeface="Calibri" panose="020F0502020204030204" pitchFamily="34" charset="0"/>
              </a:rPr>
              <a:t>Decker, B. (2022). </a:t>
            </a:r>
            <a:r>
              <a:rPr lang="en-GB" b="0" i="1">
                <a:solidFill>
                  <a:srgbClr val="000000"/>
                </a:solidFill>
                <a:effectLst/>
                <a:latin typeface="Calibri" panose="020F0502020204030204" pitchFamily="34" charset="0"/>
              </a:rPr>
              <a:t>How Long Does a Tesla Battery Last?</a:t>
            </a:r>
            <a:r>
              <a:rPr lang="en-GB" b="0" i="0">
                <a:solidFill>
                  <a:srgbClr val="000000"/>
                </a:solidFill>
                <a:effectLst/>
                <a:latin typeface="Calibri" panose="020F0502020204030204" pitchFamily="34" charset="0"/>
              </a:rPr>
              <a:t> [online] </a:t>
            </a:r>
            <a:r>
              <a:rPr lang="en-GB" b="0" i="0" err="1">
                <a:solidFill>
                  <a:srgbClr val="000000"/>
                </a:solidFill>
                <a:effectLst/>
                <a:latin typeface="Calibri" panose="020F0502020204030204" pitchFamily="34" charset="0"/>
              </a:rPr>
              <a:t>Lectron</a:t>
            </a:r>
            <a:r>
              <a:rPr lang="en-GB" b="0" i="0">
                <a:solidFill>
                  <a:srgbClr val="000000"/>
                </a:solidFill>
                <a:effectLst/>
                <a:latin typeface="Calibri" panose="020F0502020204030204" pitchFamily="34" charset="0"/>
              </a:rPr>
              <a:t> EV. Available at: https://</a:t>
            </a:r>
            <a:r>
              <a:rPr lang="en-GB" b="0" i="0" err="1">
                <a:solidFill>
                  <a:srgbClr val="000000"/>
                </a:solidFill>
                <a:effectLst/>
                <a:latin typeface="Calibri" panose="020F0502020204030204" pitchFamily="34" charset="0"/>
              </a:rPr>
              <a:t>ev-lectron.com</a:t>
            </a:r>
            <a:r>
              <a:rPr lang="en-GB" b="0" i="0">
                <a:solidFill>
                  <a:srgbClr val="000000"/>
                </a:solidFill>
                <a:effectLst/>
                <a:latin typeface="Calibri" panose="020F0502020204030204" pitchFamily="34" charset="0"/>
              </a:rPr>
              <a:t>/blogs/blog/how-long-does-a-tesla-battery-last.</a:t>
            </a:r>
          </a:p>
          <a:p>
            <a:pPr algn="l"/>
            <a:r>
              <a:rPr lang="en-GB" b="0" i="0">
                <a:solidFill>
                  <a:srgbClr val="000000"/>
                </a:solidFill>
                <a:effectLst/>
                <a:latin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2C3E50"/>
                </a:solidFill>
                <a:effectLst/>
                <a:latin typeface="Calibri" panose="020F0502020204030204" pitchFamily="34" charset="0"/>
              </a:rPr>
              <a:t>Tesla (2021). </a:t>
            </a:r>
            <a:r>
              <a:rPr lang="en-GB" b="0" i="1">
                <a:solidFill>
                  <a:srgbClr val="2C3E50"/>
                </a:solidFill>
                <a:effectLst/>
                <a:latin typeface="Calibri" panose="020F0502020204030204" pitchFamily="34" charset="0"/>
              </a:rPr>
              <a:t>Impact | Tesla United Kingdom</a:t>
            </a:r>
            <a:r>
              <a:rPr lang="en-GB" b="0" i="0">
                <a:solidFill>
                  <a:srgbClr val="2C3E50"/>
                </a:solidFill>
                <a:effectLst/>
                <a:latin typeface="Calibri" panose="020F0502020204030204" pitchFamily="34" charset="0"/>
              </a:rPr>
              <a:t>. [online] Tesla. Available at: https://</a:t>
            </a:r>
            <a:r>
              <a:rPr lang="en-GB" b="0" i="0" err="1">
                <a:solidFill>
                  <a:srgbClr val="2C3E50"/>
                </a:solidFill>
                <a:effectLst/>
                <a:latin typeface="Calibri" panose="020F0502020204030204" pitchFamily="34" charset="0"/>
              </a:rPr>
              <a:t>www.tesla.com</a:t>
            </a:r>
            <a:r>
              <a:rPr lang="en-GB" b="0" i="0">
                <a:solidFill>
                  <a:srgbClr val="2C3E50"/>
                </a:solidFill>
                <a:effectLst/>
                <a:latin typeface="Calibri" panose="020F0502020204030204" pitchFamily="34" charset="0"/>
              </a:rPr>
              <a:t>/</a:t>
            </a:r>
            <a:r>
              <a:rPr lang="en-GB" b="0" i="0" err="1">
                <a:solidFill>
                  <a:srgbClr val="2C3E50"/>
                </a:solidFill>
                <a:effectLst/>
                <a:latin typeface="Calibri" panose="020F0502020204030204" pitchFamily="34" charset="0"/>
              </a:rPr>
              <a:t>en_gb</a:t>
            </a:r>
            <a:r>
              <a:rPr lang="en-GB" b="0" i="0">
                <a:solidFill>
                  <a:srgbClr val="2C3E50"/>
                </a:solidFill>
                <a:effectLst/>
                <a:latin typeface="Calibri" panose="020F0502020204030204" pitchFamily="34" charset="0"/>
              </a:rPr>
              <a:t>/impact.</a:t>
            </a:r>
            <a:endParaRPr lang="en-GB" b="0" i="0">
              <a:solidFill>
                <a:srgbClr val="000000"/>
              </a:solidFill>
              <a:effectLst/>
              <a:latin typeface="Calibri" panose="020F0502020204030204" pitchFamily="34" charset="0"/>
            </a:endParaRPr>
          </a:p>
          <a:p>
            <a:endParaRPr lang="en-GB"/>
          </a:p>
        </p:txBody>
      </p:sp>
      <p:sp>
        <p:nvSpPr>
          <p:cNvPr id="4" name="Slide Number Placeholder 3"/>
          <p:cNvSpPr>
            <a:spLocks noGrp="1"/>
          </p:cNvSpPr>
          <p:nvPr>
            <p:ph type="sldNum" sz="quarter" idx="5"/>
          </p:nvPr>
        </p:nvSpPr>
        <p:spPr/>
        <p:txBody>
          <a:bodyPr/>
          <a:lstStyle/>
          <a:p>
            <a:fld id="{8A5E1AEB-4EF0-4AEC-B0CB-2CEABFEF5D90}" type="slidenum">
              <a:rPr lang="en-GB" smtClean="0"/>
              <a:t>21</a:t>
            </a:fld>
            <a:endParaRPr lang="en-GB"/>
          </a:p>
        </p:txBody>
      </p:sp>
    </p:spTree>
    <p:extLst>
      <p:ext uri="{BB962C8B-B14F-4D97-AF65-F5344CB8AC3E}">
        <p14:creationId xmlns:p14="http://schemas.microsoft.com/office/powerpoint/2010/main" val="267994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a:t>Kam</a:t>
            </a:r>
          </a:p>
          <a:p>
            <a:endParaRPr lang="fr-FR" b="1"/>
          </a:p>
          <a:p>
            <a:r>
              <a:rPr lang="fr-FR" b="1" err="1"/>
              <a:t>References</a:t>
            </a:r>
            <a:r>
              <a:rPr lang="fr-FR" b="1"/>
              <a:t>:</a:t>
            </a:r>
            <a:endParaRPr lang="fr-FR" b="0"/>
          </a:p>
          <a:p>
            <a:pPr algn="l"/>
            <a:r>
              <a:rPr lang="en-GB" b="0" i="0">
                <a:solidFill>
                  <a:srgbClr val="000000"/>
                </a:solidFill>
                <a:effectLst/>
                <a:latin typeface="Calibri" panose="020F0502020204030204" pitchFamily="34" charset="0"/>
              </a:rPr>
              <a:t>Nigel (2022). </a:t>
            </a:r>
            <a:r>
              <a:rPr lang="en-GB" b="0" i="1">
                <a:solidFill>
                  <a:srgbClr val="000000"/>
                </a:solidFill>
                <a:effectLst/>
                <a:latin typeface="Calibri" panose="020F0502020204030204" pitchFamily="34" charset="0"/>
              </a:rPr>
              <a:t>Specific Heat Capacity of Lithium Ion Cells</a:t>
            </a:r>
            <a:r>
              <a:rPr lang="en-GB" b="0" i="0">
                <a:solidFill>
                  <a:srgbClr val="000000"/>
                </a:solidFill>
                <a:effectLst/>
                <a:latin typeface="Calibri" panose="020F0502020204030204" pitchFamily="34" charset="0"/>
              </a:rPr>
              <a:t>. [online] Battery Design. Available at: https://www.batterydesign.net/specific-heat-capacity-of-lithium-ion-cells/. [Accessed 28/04/2023].</a:t>
            </a:r>
          </a:p>
          <a:p>
            <a:pPr algn="l"/>
            <a:r>
              <a:rPr lang="fr-FR" b="0" i="0" err="1">
                <a:solidFill>
                  <a:srgbClr val="000000"/>
                </a:solidFill>
                <a:effectLst/>
                <a:latin typeface="Calibri" panose="020F0502020204030204" pitchFamily="34" charset="0"/>
              </a:rPr>
              <a:t>Dhawane</a:t>
            </a:r>
            <a:r>
              <a:rPr lang="fr-FR" b="0" i="0">
                <a:solidFill>
                  <a:srgbClr val="000000"/>
                </a:solidFill>
                <a:effectLst/>
                <a:latin typeface="Calibri" panose="020F0502020204030204" pitchFamily="34" charset="0"/>
              </a:rPr>
              <a:t>, S.H., Al-</a:t>
            </a:r>
            <a:r>
              <a:rPr lang="fr-FR" b="0" i="0" err="1">
                <a:solidFill>
                  <a:srgbClr val="000000"/>
                </a:solidFill>
                <a:effectLst/>
                <a:latin typeface="Calibri" panose="020F0502020204030204" pitchFamily="34" charset="0"/>
              </a:rPr>
              <a:t>Sakkari</a:t>
            </a:r>
            <a:r>
              <a:rPr lang="fr-FR" b="0" i="0">
                <a:solidFill>
                  <a:srgbClr val="000000"/>
                </a:solidFill>
                <a:effectLst/>
                <a:latin typeface="Calibri" panose="020F0502020204030204" pitchFamily="34" charset="0"/>
              </a:rPr>
              <a:t>, E.G. and Yadav, D. (2022). </a:t>
            </a:r>
            <a:r>
              <a:rPr lang="fr-FR" b="0" i="1" err="1">
                <a:solidFill>
                  <a:srgbClr val="000000"/>
                </a:solidFill>
                <a:effectLst/>
                <a:latin typeface="Calibri" panose="020F0502020204030204" pitchFamily="34" charset="0"/>
              </a:rPr>
              <a:t>Chapter</a:t>
            </a:r>
            <a:r>
              <a:rPr lang="fr-FR" b="0" i="1">
                <a:solidFill>
                  <a:srgbClr val="000000"/>
                </a:solidFill>
                <a:effectLst/>
                <a:latin typeface="Calibri" panose="020F0502020204030204" pitchFamily="34" charset="0"/>
              </a:rPr>
              <a:t> 15 - </a:t>
            </a:r>
            <a:r>
              <a:rPr lang="fr-FR" b="0" i="1" err="1">
                <a:solidFill>
                  <a:srgbClr val="000000"/>
                </a:solidFill>
                <a:effectLst/>
                <a:latin typeface="Calibri" panose="020F0502020204030204" pitchFamily="34" charset="0"/>
              </a:rPr>
              <a:t>Cost</a:t>
            </a:r>
            <a:r>
              <a:rPr lang="fr-FR" b="0" i="1">
                <a:solidFill>
                  <a:srgbClr val="000000"/>
                </a:solidFill>
                <a:effectLst/>
                <a:latin typeface="Calibri" panose="020F0502020204030204" pitchFamily="34" charset="0"/>
              </a:rPr>
              <a:t>-effective viable solutions for </a:t>
            </a:r>
            <a:r>
              <a:rPr lang="fr-FR" b="0" i="1" err="1">
                <a:solidFill>
                  <a:srgbClr val="000000"/>
                </a:solidFill>
                <a:effectLst/>
                <a:latin typeface="Calibri" panose="020F0502020204030204" pitchFamily="34" charset="0"/>
              </a:rPr>
              <a:t>existing</a:t>
            </a:r>
            <a:r>
              <a:rPr lang="fr-FR" b="0" i="1">
                <a:solidFill>
                  <a:srgbClr val="000000"/>
                </a:solidFill>
                <a:effectLst/>
                <a:latin typeface="Calibri" panose="020F0502020204030204" pitchFamily="34" charset="0"/>
              </a:rPr>
              <a:t> technologies</a:t>
            </a:r>
            <a:r>
              <a:rPr lang="fr-FR" b="0" i="0">
                <a:solidFill>
                  <a:srgbClr val="000000"/>
                </a:solidFill>
                <a:effectLst/>
                <a:latin typeface="Calibri" panose="020F0502020204030204" pitchFamily="34" charset="0"/>
              </a:rPr>
              <a:t>. [online] </a:t>
            </a:r>
            <a:r>
              <a:rPr lang="fr-FR" b="0" i="0" err="1">
                <a:solidFill>
                  <a:srgbClr val="000000"/>
                </a:solidFill>
                <a:effectLst/>
                <a:latin typeface="Calibri" panose="020F0502020204030204" pitchFamily="34" charset="0"/>
              </a:rPr>
              <a:t>ScienceDirect</a:t>
            </a:r>
            <a:r>
              <a:rPr lang="fr-FR" b="0" i="0">
                <a:solidFill>
                  <a:srgbClr val="000000"/>
                </a:solidFill>
                <a:effectLst/>
                <a:latin typeface="Calibri" panose="020F0502020204030204" pitchFamily="34" charset="0"/>
              </a:rPr>
              <a:t>. </a:t>
            </a:r>
            <a:r>
              <a:rPr lang="fr-FR" b="0" i="0" err="1">
                <a:solidFill>
                  <a:srgbClr val="000000"/>
                </a:solidFill>
                <a:effectLst/>
                <a:latin typeface="Calibri" panose="020F0502020204030204" pitchFamily="34" charset="0"/>
              </a:rPr>
              <a:t>Available</a:t>
            </a:r>
            <a:r>
              <a:rPr lang="fr-FR" b="0" i="0">
                <a:solidFill>
                  <a:srgbClr val="000000"/>
                </a:solidFill>
                <a:effectLst/>
                <a:latin typeface="Calibri" panose="020F0502020204030204" pitchFamily="34" charset="0"/>
              </a:rPr>
              <a:t> at: https://www.sciencedirect.com/science/article/abs/pii/B9780128243442000331 [</a:t>
            </a:r>
            <a:r>
              <a:rPr lang="fr-FR" b="0" i="0" err="1">
                <a:solidFill>
                  <a:srgbClr val="000000"/>
                </a:solidFill>
                <a:effectLst/>
                <a:latin typeface="Calibri" panose="020F0502020204030204" pitchFamily="34" charset="0"/>
              </a:rPr>
              <a:t>Accessed</a:t>
            </a:r>
            <a:r>
              <a:rPr lang="fr-FR" b="0" i="0">
                <a:solidFill>
                  <a:srgbClr val="000000"/>
                </a:solidFill>
                <a:effectLst/>
                <a:latin typeface="Calibri" panose="020F0502020204030204" pitchFamily="34" charset="0"/>
              </a:rPr>
              <a:t> 30/04/2023].</a:t>
            </a:r>
          </a:p>
          <a:p>
            <a:pPr algn="l"/>
            <a:r>
              <a:rPr lang="fr-FR" b="0" i="0">
                <a:solidFill>
                  <a:srgbClr val="000000"/>
                </a:solidFill>
                <a:effectLst/>
                <a:latin typeface="Calibri" panose="020F0502020204030204" pitchFamily="34" charset="0"/>
              </a:rPr>
              <a:t>Tesla (2022. </a:t>
            </a:r>
            <a:r>
              <a:rPr lang="fr-FR"/>
              <a:t>Impact Report 2022 [online]. </a:t>
            </a:r>
            <a:r>
              <a:rPr lang="fr-FR" err="1"/>
              <a:t>Available</a:t>
            </a:r>
            <a:r>
              <a:rPr lang="fr-FR"/>
              <a:t> at: https://www.tesla.com/ns_videos/2022-tesla-impact-report.pdf [</a:t>
            </a:r>
            <a:r>
              <a:rPr lang="fr-FR" err="1"/>
              <a:t>Accessed</a:t>
            </a:r>
            <a:r>
              <a:rPr lang="fr-FR"/>
              <a:t> 01/05/2023]</a:t>
            </a:r>
            <a:endParaRPr lang="fr-FR" b="0" i="0">
              <a:solidFill>
                <a:srgbClr val="000000"/>
              </a:solidFill>
              <a:effectLst/>
              <a:latin typeface="Calibri" panose="020F0502020204030204" pitchFamily="34" charset="0"/>
            </a:endParaRPr>
          </a:p>
          <a:p>
            <a:pPr algn="l"/>
            <a:r>
              <a:rPr lang="fr-FR" b="0" i="0">
                <a:solidFill>
                  <a:srgbClr val="000000"/>
                </a:solidFill>
                <a:effectLst/>
                <a:latin typeface="Calibri" panose="020F0502020204030204" pitchFamily="34" charset="0"/>
              </a:rPr>
              <a:t>‌</a:t>
            </a:r>
          </a:p>
          <a:p>
            <a:pPr algn="l"/>
            <a:endParaRPr lang="en-GB" b="0" i="0">
              <a:solidFill>
                <a:srgbClr val="000000"/>
              </a:solidFill>
              <a:effectLst/>
              <a:latin typeface="Calibri" panose="020F0502020204030204" pitchFamily="34" charset="0"/>
            </a:endParaRPr>
          </a:p>
          <a:p>
            <a:pPr algn="l"/>
            <a:r>
              <a:rPr lang="en-GB" b="0" i="0">
                <a:solidFill>
                  <a:srgbClr val="000000"/>
                </a:solidFill>
                <a:effectLst/>
                <a:latin typeface="Calibri" panose="020F0502020204030204" pitchFamily="34" charset="0"/>
              </a:rPr>
              <a:t>‌</a:t>
            </a:r>
          </a:p>
          <a:p>
            <a:endParaRPr lang="fr-FR" b="1"/>
          </a:p>
        </p:txBody>
      </p:sp>
      <p:sp>
        <p:nvSpPr>
          <p:cNvPr id="4" name="Slide Number Placeholder 3"/>
          <p:cNvSpPr>
            <a:spLocks noGrp="1"/>
          </p:cNvSpPr>
          <p:nvPr>
            <p:ph type="sldNum" sz="quarter" idx="5"/>
          </p:nvPr>
        </p:nvSpPr>
        <p:spPr/>
        <p:txBody>
          <a:bodyPr/>
          <a:lstStyle/>
          <a:p>
            <a:fld id="{8A5E1AEB-4EF0-4AEC-B0CB-2CEABFEF5D90}" type="slidenum">
              <a:rPr lang="en-GB" smtClean="0"/>
              <a:t>23</a:t>
            </a:fld>
            <a:endParaRPr lang="en-GB"/>
          </a:p>
        </p:txBody>
      </p:sp>
    </p:spTree>
    <p:extLst>
      <p:ext uri="{BB962C8B-B14F-4D97-AF65-F5344CB8AC3E}">
        <p14:creationId xmlns:p14="http://schemas.microsoft.com/office/powerpoint/2010/main" val="259189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Kam</a:t>
            </a:r>
          </a:p>
        </p:txBody>
      </p:sp>
      <p:sp>
        <p:nvSpPr>
          <p:cNvPr id="4" name="Slide Number Placeholder 3"/>
          <p:cNvSpPr>
            <a:spLocks noGrp="1"/>
          </p:cNvSpPr>
          <p:nvPr>
            <p:ph type="sldNum" sz="quarter" idx="5"/>
          </p:nvPr>
        </p:nvSpPr>
        <p:spPr/>
        <p:txBody>
          <a:bodyPr/>
          <a:lstStyle/>
          <a:p>
            <a:fld id="{8A5E1AEB-4EF0-4AEC-B0CB-2CEABFEF5D90}" type="slidenum">
              <a:rPr lang="en-GB" smtClean="0"/>
              <a:t>24</a:t>
            </a:fld>
            <a:endParaRPr lang="en-GB"/>
          </a:p>
        </p:txBody>
      </p:sp>
    </p:spTree>
    <p:extLst>
      <p:ext uri="{BB962C8B-B14F-4D97-AF65-F5344CB8AC3E}">
        <p14:creationId xmlns:p14="http://schemas.microsoft.com/office/powerpoint/2010/main" val="837441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a:solidFill>
                  <a:srgbClr val="444444"/>
                </a:solidFill>
                <a:effectLst/>
                <a:latin typeface="Calibri" panose="020F0502020204030204" pitchFamily="34" charset="0"/>
              </a:rPr>
              <a:t>References:</a:t>
            </a:r>
          </a:p>
          <a:p>
            <a:r>
              <a:rPr lang="en-GB" sz="1800" b="0" i="0" u="none" strike="noStrike" dirty="0">
                <a:solidFill>
                  <a:srgbClr val="444444"/>
                </a:solidFill>
                <a:effectLst/>
                <a:latin typeface="Calibri" panose="020F0502020204030204" pitchFamily="34" charset="0"/>
              </a:rPr>
              <a:t>Trading Economics (2023).</a:t>
            </a:r>
          </a:p>
          <a:p>
            <a:r>
              <a:rPr lang="en-GB" sz="1800" b="0" i="0" u="none" strike="noStrike" dirty="0">
                <a:solidFill>
                  <a:srgbClr val="444444"/>
                </a:solidFill>
                <a:effectLst/>
                <a:latin typeface="Calibri" panose="020F0502020204030204" pitchFamily="34" charset="0"/>
              </a:rPr>
              <a:t>Trading Economics (2020)</a:t>
            </a:r>
          </a:p>
          <a:p>
            <a:r>
              <a:rPr lang="en-GB" sz="1800" b="0" i="0" u="none" strike="noStrike" dirty="0">
                <a:solidFill>
                  <a:srgbClr val="444444"/>
                </a:solidFill>
                <a:effectLst/>
                <a:latin typeface="Calibri" panose="020F0502020204030204" pitchFamily="34" charset="0"/>
              </a:rPr>
              <a:t>tradingeconomics.com.</a:t>
            </a:r>
          </a:p>
          <a:p>
            <a:r>
              <a:rPr lang="en-GB" sz="1800" b="0" i="0" u="none" strike="noStrike" dirty="0">
                <a:solidFill>
                  <a:srgbClr val="444444"/>
                </a:solidFill>
                <a:effectLst/>
                <a:latin typeface="Calibri" panose="020F0502020204030204" pitchFamily="34" charset="0"/>
              </a:rPr>
              <a:t>finanzen.net GmbH (2019)</a:t>
            </a:r>
          </a:p>
          <a:p>
            <a:r>
              <a:rPr lang="en-GB" sz="1800" b="0" i="0" u="none" strike="noStrike" dirty="0">
                <a:solidFill>
                  <a:srgbClr val="444444"/>
                </a:solidFill>
                <a:effectLst/>
                <a:latin typeface="Calibri" panose="020F0502020204030204" pitchFamily="34" charset="0"/>
              </a:rPr>
              <a:t>‌</a:t>
            </a:r>
            <a:r>
              <a:rPr lang="en-GB" sz="1800" b="0" i="0" u="none" strike="noStrike" dirty="0" err="1">
                <a:solidFill>
                  <a:srgbClr val="444444"/>
                </a:solidFill>
                <a:effectLst/>
                <a:latin typeface="Calibri" panose="020F0502020204030204" pitchFamily="34" charset="0"/>
              </a:rPr>
              <a:t>Fastmarkets</a:t>
            </a:r>
            <a:r>
              <a:rPr lang="en-GB" sz="1800" b="0" i="0" u="none" strike="noStrike" dirty="0">
                <a:solidFill>
                  <a:srgbClr val="444444"/>
                </a:solidFill>
                <a:effectLst/>
                <a:latin typeface="Calibri" panose="020F0502020204030204" pitchFamily="34" charset="0"/>
              </a:rPr>
              <a:t>. (2023)</a:t>
            </a:r>
            <a:endParaRPr lang="en-GB" dirty="0"/>
          </a:p>
        </p:txBody>
      </p:sp>
      <p:sp>
        <p:nvSpPr>
          <p:cNvPr id="4" name="Slide Number Placeholder 3"/>
          <p:cNvSpPr>
            <a:spLocks noGrp="1"/>
          </p:cNvSpPr>
          <p:nvPr>
            <p:ph type="sldNum" sz="quarter" idx="5"/>
          </p:nvPr>
        </p:nvSpPr>
        <p:spPr/>
        <p:txBody>
          <a:bodyPr/>
          <a:lstStyle/>
          <a:p>
            <a:fld id="{8A5E1AEB-4EF0-4AEC-B0CB-2CEABFEF5D90}" type="slidenum">
              <a:rPr lang="en-GB" smtClean="0"/>
              <a:t>25</a:t>
            </a:fld>
            <a:endParaRPr lang="en-GB"/>
          </a:p>
        </p:txBody>
      </p:sp>
    </p:spTree>
    <p:extLst>
      <p:ext uri="{BB962C8B-B14F-4D97-AF65-F5344CB8AC3E}">
        <p14:creationId xmlns:p14="http://schemas.microsoft.com/office/powerpoint/2010/main" val="249137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Kam</a:t>
            </a:r>
          </a:p>
        </p:txBody>
      </p:sp>
      <p:sp>
        <p:nvSpPr>
          <p:cNvPr id="4" name="Slide Number Placeholder 3"/>
          <p:cNvSpPr>
            <a:spLocks noGrp="1"/>
          </p:cNvSpPr>
          <p:nvPr>
            <p:ph type="sldNum" sz="quarter" idx="5"/>
          </p:nvPr>
        </p:nvSpPr>
        <p:spPr/>
        <p:txBody>
          <a:bodyPr/>
          <a:lstStyle/>
          <a:p>
            <a:fld id="{8A5E1AEB-4EF0-4AEC-B0CB-2CEABFEF5D90}" type="slidenum">
              <a:rPr lang="en-GB" smtClean="0"/>
              <a:t>26</a:t>
            </a:fld>
            <a:endParaRPr lang="en-GB"/>
          </a:p>
        </p:txBody>
      </p:sp>
    </p:spTree>
    <p:extLst>
      <p:ext uri="{BB962C8B-B14F-4D97-AF65-F5344CB8AC3E}">
        <p14:creationId xmlns:p14="http://schemas.microsoft.com/office/powerpoint/2010/main" val="2788290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A5E1AEB-4EF0-4AEC-B0CB-2CEABFEF5D90}" type="slidenum">
              <a:rPr lang="en-GB" smtClean="0"/>
              <a:t>3</a:t>
            </a:fld>
            <a:endParaRPr lang="en-GB"/>
          </a:p>
        </p:txBody>
      </p:sp>
    </p:spTree>
    <p:extLst>
      <p:ext uri="{BB962C8B-B14F-4D97-AF65-F5344CB8AC3E}">
        <p14:creationId xmlns:p14="http://schemas.microsoft.com/office/powerpoint/2010/main" val="3559963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Kieran</a:t>
            </a:r>
          </a:p>
          <a:p>
            <a:pPr indent="-457200">
              <a:lnSpc>
                <a:spcPct val="200000"/>
              </a:lnSpc>
            </a:pPr>
            <a:r>
              <a:rPr lang="en-GB" b="1" dirty="0"/>
              <a:t>1 - </a:t>
            </a:r>
            <a:r>
              <a:rPr lang="en-GB" sz="1800" dirty="0">
                <a:effectLst/>
                <a:latin typeface="Times New Roman" panose="02020603050405020304" pitchFamily="18" charset="0"/>
              </a:rPr>
              <a:t>Dunn, Jennifer B., et al. “Impact of Recycling on Cradle-To-Gate Energy Consumption and Greenhouse Gas Emissions of Automotive Lithium-Ion Batteries.” </a:t>
            </a:r>
            <a:r>
              <a:rPr lang="en-GB" sz="1800" i="1" dirty="0">
                <a:effectLst/>
                <a:latin typeface="Times New Roman" panose="02020603050405020304" pitchFamily="18" charset="0"/>
              </a:rPr>
              <a:t>Environmental Science &amp; Technology</a:t>
            </a:r>
            <a:r>
              <a:rPr lang="en-GB" sz="1800" dirty="0">
                <a:effectLst/>
                <a:latin typeface="Times New Roman" panose="02020603050405020304" pitchFamily="18" charset="0"/>
              </a:rPr>
              <a:t>, vol. 46, no. 22, 30 Oct. 2012, pp. 12704–12710, https://doi.org/10.1021/es302420z. [Accessed 18</a:t>
            </a:r>
            <a:r>
              <a:rPr lang="en-GB" sz="1800" baseline="30000" dirty="0">
                <a:effectLst/>
                <a:latin typeface="Times New Roman" panose="02020603050405020304" pitchFamily="18" charset="0"/>
              </a:rPr>
              <a:t>th</a:t>
            </a:r>
            <a:r>
              <a:rPr lang="en-GB" sz="1800" dirty="0">
                <a:effectLst/>
                <a:latin typeface="Times New Roman" panose="02020603050405020304" pitchFamily="18" charset="0"/>
              </a:rPr>
              <a:t> April 2023].</a:t>
            </a:r>
          </a:p>
          <a:p>
            <a:pPr indent="-457200">
              <a:lnSpc>
                <a:spcPct val="200000"/>
              </a:lnSpc>
            </a:pPr>
            <a:r>
              <a:rPr lang="en-GB" b="1" dirty="0"/>
              <a:t>2 - </a:t>
            </a:r>
            <a:r>
              <a:rPr lang="en-GB" sz="1800" dirty="0">
                <a:effectLst/>
                <a:latin typeface="Times New Roman" panose="02020603050405020304" pitchFamily="18" charset="0"/>
              </a:rPr>
              <a:t>Benavides, Pahola, et al. “Addition of Nickel Cobalt Aluminum (NCA) Cathode Material to GREET2 Pahola Thathiana Benavides%2C Qiang Dai%2C Jarod Kelly%2C Jennifer B. Dunn September 2016.” </a:t>
            </a:r>
            <a:r>
              <a:rPr lang="en-GB" sz="1800" i="1" dirty="0">
                <a:effectLst/>
                <a:latin typeface="Times New Roman" panose="02020603050405020304" pitchFamily="18" charset="0"/>
              </a:rPr>
              <a:t>Bing</a:t>
            </a:r>
            <a:r>
              <a:rPr lang="en-GB" sz="1800" dirty="0">
                <a:effectLst/>
                <a:latin typeface="Times New Roman" panose="02020603050405020304" pitchFamily="18" charset="0"/>
              </a:rPr>
              <a:t>, Sept. 2016, www.bing.com/search?q=Addition+of+nickel+cobalt+aluminum+(NCA)+cathode+material+to+GREET2+Pahola+Thathiana+Benavides%2C+Qiang+Dai%2C+Jarod+Kelly%2C+Jennifer+B.+Dunn+September+2016&amp;cvid=630a736ffd4e4e02b11b75bd6f50e824&amp;aqs=edge.0.69i59j69i64.462j0j9&amp;FORM=ANAB01&amp;PC=SCOOBE. [Accessed 19 Apr. 2023].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3 - </a:t>
            </a:r>
            <a:r>
              <a:rPr lang="en-GB" sz="1800" dirty="0">
                <a:effectLst/>
                <a:latin typeface="Times New Roman" panose="02020603050405020304" pitchFamily="18" charset="0"/>
              </a:rPr>
              <a:t>Iyer, Rakesh. “Argonne GREET Publication : Updated Production Inventory for Lithium-Ion Battery Anodes for the GREET® Model, and Review of Advanced Battery Chemistries.” </a:t>
            </a:r>
            <a:r>
              <a:rPr lang="en-GB" sz="1800" i="1" dirty="0">
                <a:effectLst/>
                <a:latin typeface="Times New Roman" panose="02020603050405020304" pitchFamily="18" charset="0"/>
              </a:rPr>
              <a:t>Greet.es.anl.gov</a:t>
            </a:r>
            <a:r>
              <a:rPr lang="en-GB" sz="1800" dirty="0">
                <a:effectLst/>
                <a:latin typeface="Times New Roman" panose="02020603050405020304" pitchFamily="18" charset="0"/>
              </a:rPr>
              <a:t>, Oct. 2022, greet.es.anl.gov/publication-battery_anode_2022. [Accessed 18</a:t>
            </a:r>
            <a:r>
              <a:rPr lang="en-GB" sz="1800" baseline="30000" dirty="0">
                <a:effectLst/>
                <a:latin typeface="Times New Roman" panose="02020603050405020304" pitchFamily="18" charset="0"/>
              </a:rPr>
              <a:t>th</a:t>
            </a:r>
            <a:r>
              <a:rPr lang="en-GB" sz="1800" dirty="0">
                <a:effectLst/>
                <a:latin typeface="Times New Roman" panose="02020603050405020304" pitchFamily="18" charset="0"/>
              </a:rPr>
              <a:t> April 2023].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p:txBody>
      </p:sp>
      <p:sp>
        <p:nvSpPr>
          <p:cNvPr id="4" name="Slide Number Placeholder 3"/>
          <p:cNvSpPr>
            <a:spLocks noGrp="1"/>
          </p:cNvSpPr>
          <p:nvPr>
            <p:ph type="sldNum" sz="quarter" idx="5"/>
          </p:nvPr>
        </p:nvSpPr>
        <p:spPr/>
        <p:txBody>
          <a:bodyPr/>
          <a:lstStyle/>
          <a:p>
            <a:fld id="{8A5E1AEB-4EF0-4AEC-B0CB-2CEABFEF5D90}" type="slidenum">
              <a:rPr lang="en-GB" smtClean="0"/>
              <a:t>4</a:t>
            </a:fld>
            <a:endParaRPr lang="en-GB"/>
          </a:p>
        </p:txBody>
      </p:sp>
    </p:spTree>
    <p:extLst>
      <p:ext uri="{BB962C8B-B14F-4D97-AF65-F5344CB8AC3E}">
        <p14:creationId xmlns:p14="http://schemas.microsoft.com/office/powerpoint/2010/main" val="3658882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Ollie</a:t>
            </a:r>
            <a:endParaRPr lang="en-GB" b="0"/>
          </a:p>
          <a:p>
            <a:endParaRPr lang="en-GB" b="0"/>
          </a:p>
          <a:p>
            <a:r>
              <a:rPr lang="en-GB" b="0" dirty="0"/>
              <a:t>Following from the top level overview, process flow charts were found for each of the primary </a:t>
            </a:r>
            <a:r>
              <a:rPr lang="en-GB" b="0"/>
              <a:t>processes to manufacture </a:t>
            </a:r>
            <a:r>
              <a:rPr lang="en-GB" b="0" dirty="0"/>
              <a:t>the cathode</a:t>
            </a:r>
          </a:p>
          <a:p>
            <a:endParaRPr lang="en-GB" b="0"/>
          </a:p>
          <a:p>
            <a:r>
              <a:rPr lang="en-GB" b="0" dirty="0"/>
              <a:t>Understanding the processes involved allowed us to model the production processes within </a:t>
            </a:r>
            <a:r>
              <a:rPr lang="en-GB" b="0" err="1"/>
              <a:t>OpenLCA</a:t>
            </a:r>
            <a:r>
              <a:rPr lang="en-GB" b="0" dirty="0"/>
              <a:t>. </a:t>
            </a:r>
          </a:p>
          <a:p>
            <a:endParaRPr lang="en-GB" b="0"/>
          </a:p>
          <a:p>
            <a:r>
              <a:rPr lang="en-GB" b="0"/>
              <a:t>The </a:t>
            </a:r>
            <a:r>
              <a:rPr lang="en-GB" b="0" dirty="0"/>
              <a:t>process </a:t>
            </a:r>
            <a:r>
              <a:rPr lang="en-GB" b="0"/>
              <a:t>diagram on </a:t>
            </a:r>
            <a:r>
              <a:rPr lang="en-GB" b="0" dirty="0"/>
              <a:t>the </a:t>
            </a:r>
            <a:r>
              <a:rPr lang="en-GB" b="0"/>
              <a:t>right details </a:t>
            </a:r>
            <a:r>
              <a:rPr lang="en-GB" b="0" dirty="0"/>
              <a:t>the two </a:t>
            </a:r>
            <a:r>
              <a:rPr lang="en-GB" b="0"/>
              <a:t>key phases </a:t>
            </a:r>
            <a:r>
              <a:rPr lang="en-GB" b="0" dirty="0"/>
              <a:t>of the </a:t>
            </a:r>
            <a:r>
              <a:rPr lang="en-GB" b="0"/>
              <a:t>Li-NCA production process </a:t>
            </a:r>
            <a:r>
              <a:rPr lang="en-GB" b="0" dirty="0"/>
              <a:t>which is </a:t>
            </a:r>
            <a:r>
              <a:rPr lang="en-GB" b="0"/>
              <a:t>quantified by </a:t>
            </a:r>
            <a:r>
              <a:rPr lang="en-GB" b="0" dirty="0"/>
              <a:t>the </a:t>
            </a:r>
            <a:r>
              <a:rPr lang="en-GB" b="0"/>
              <a:t>next slide</a:t>
            </a:r>
            <a:endParaRPr lang="en-GB" b="0" dirty="0"/>
          </a:p>
          <a:p>
            <a:endParaRPr lang="en-GB" b="0" dirty="0"/>
          </a:p>
          <a:p>
            <a:pPr indent="-457200">
              <a:lnSpc>
                <a:spcPct val="200000"/>
              </a:lnSpc>
            </a:pPr>
            <a:r>
              <a:rPr lang="en-GB" b="1" dirty="0"/>
              <a:t>1 - </a:t>
            </a:r>
            <a:r>
              <a:rPr lang="en-GB" sz="1200" dirty="0">
                <a:effectLst/>
                <a:latin typeface="Times New Roman" panose="02020603050405020304" pitchFamily="18" charset="0"/>
              </a:rPr>
              <a:t>Dunn, Jennifer B., et al. “Impact of Recycling on Cradle-To-Gate Energy Consumption and Greenhouse Gas Emissions of Automotive Lithium-Ion Batteries.” </a:t>
            </a:r>
            <a:r>
              <a:rPr lang="en-GB" sz="1200" i="1" dirty="0">
                <a:effectLst/>
                <a:latin typeface="Times New Roman" panose="02020603050405020304" pitchFamily="18" charset="0"/>
              </a:rPr>
              <a:t>Environmental Science &amp; Technology</a:t>
            </a:r>
            <a:r>
              <a:rPr lang="en-GB" sz="1200" dirty="0">
                <a:effectLst/>
                <a:latin typeface="Times New Roman" panose="02020603050405020304" pitchFamily="18" charset="0"/>
              </a:rPr>
              <a:t>, vol. 46, no. 22, 30 Oct. 2012, pp. 12704–12710, https://doi.org/10.1021/es302420z. [Accessed 18</a:t>
            </a:r>
            <a:r>
              <a:rPr lang="en-GB" sz="1200" baseline="30000" dirty="0">
                <a:effectLst/>
                <a:latin typeface="Times New Roman" panose="02020603050405020304" pitchFamily="18" charset="0"/>
              </a:rPr>
              <a:t>th</a:t>
            </a:r>
            <a:r>
              <a:rPr lang="en-GB" sz="1200" dirty="0">
                <a:effectLst/>
                <a:latin typeface="Times New Roman" panose="02020603050405020304" pitchFamily="18" charset="0"/>
              </a:rPr>
              <a:t> April 2023].</a:t>
            </a:r>
          </a:p>
          <a:p>
            <a:pPr indent="-457200">
              <a:lnSpc>
                <a:spcPct val="200000"/>
              </a:lnSpc>
            </a:pPr>
            <a:r>
              <a:rPr lang="en-GB" b="1" dirty="0"/>
              <a:t>2 - </a:t>
            </a:r>
            <a:r>
              <a:rPr lang="en-GB" sz="1200" dirty="0">
                <a:effectLst/>
                <a:latin typeface="Times New Roman" panose="02020603050405020304" pitchFamily="18" charset="0"/>
              </a:rPr>
              <a:t>Benavides, Pahola, et al. “Addition of Nickel Cobalt Aluminum (NCA) Cathode Material to GREET2 Pahola Thathiana Benavides%2C Qiang Dai%2C Jarod Kelly%2C Jennifer B. Dunn September 2016.” </a:t>
            </a:r>
            <a:r>
              <a:rPr lang="en-GB" sz="1200" i="1" dirty="0">
                <a:effectLst/>
                <a:latin typeface="Times New Roman" panose="02020603050405020304" pitchFamily="18" charset="0"/>
              </a:rPr>
              <a:t>Bing</a:t>
            </a:r>
            <a:r>
              <a:rPr lang="en-GB" sz="1200" dirty="0">
                <a:effectLst/>
                <a:latin typeface="Times New Roman" panose="02020603050405020304" pitchFamily="18" charset="0"/>
              </a:rPr>
              <a:t>, Sept. 2016, www.bing.com/search?q=Addition+of+nickel+cobalt+aluminum+(NCA)+cathode+material+to+GREET2+Pahola+Thathiana+Benavides%2C+Qiang+Dai%2C+Jarod+Kelly%2C+Jennifer+B.+Dunn+September+2016&amp;cvid=630a736ffd4e4e02b11b75bd6f50e824&amp;aqs=edge.0.69i59j69i64.462j0j9&amp;FORM=ANAB01&amp;PC=SCOOBE. [Accessed 19 Apr. 2023].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3 - </a:t>
            </a:r>
            <a:r>
              <a:rPr lang="en-GB" sz="1200" dirty="0">
                <a:effectLst/>
                <a:latin typeface="Times New Roman" panose="02020603050405020304" pitchFamily="18" charset="0"/>
              </a:rPr>
              <a:t>Iyer, Rakesh. “Argonne GREET Publication : Updated Production Inventory for Lithium-Ion Battery Anodes for the GREET® Model, and Review of Advanced Battery Chemistries.” </a:t>
            </a:r>
            <a:r>
              <a:rPr lang="en-GB" sz="1200" i="1" dirty="0">
                <a:effectLst/>
                <a:latin typeface="Times New Roman" panose="02020603050405020304" pitchFamily="18" charset="0"/>
              </a:rPr>
              <a:t>Greet.es.anl.gov</a:t>
            </a:r>
            <a:r>
              <a:rPr lang="en-GB" sz="1200" dirty="0">
                <a:effectLst/>
                <a:latin typeface="Times New Roman" panose="02020603050405020304" pitchFamily="18" charset="0"/>
              </a:rPr>
              <a:t>, Oct. 2022, greet.es.anl.gov/publication-battery_anode_2022. [Accessed 18</a:t>
            </a:r>
            <a:r>
              <a:rPr lang="en-GB" sz="1200" baseline="30000" dirty="0">
                <a:effectLst/>
                <a:latin typeface="Times New Roman" panose="02020603050405020304" pitchFamily="18" charset="0"/>
              </a:rPr>
              <a:t>th</a:t>
            </a:r>
            <a:r>
              <a:rPr lang="en-GB" sz="1200" dirty="0">
                <a:effectLst/>
                <a:latin typeface="Times New Roman" panose="02020603050405020304" pitchFamily="18" charset="0"/>
              </a:rPr>
              <a:t> April 2023].</a:t>
            </a:r>
          </a:p>
          <a:p>
            <a:endParaRPr lang="en-GB" b="0" dirty="0"/>
          </a:p>
        </p:txBody>
      </p:sp>
      <p:sp>
        <p:nvSpPr>
          <p:cNvPr id="4" name="Slide Number Placeholder 3"/>
          <p:cNvSpPr>
            <a:spLocks noGrp="1"/>
          </p:cNvSpPr>
          <p:nvPr>
            <p:ph type="sldNum" sz="quarter" idx="5"/>
          </p:nvPr>
        </p:nvSpPr>
        <p:spPr/>
        <p:txBody>
          <a:bodyPr/>
          <a:lstStyle/>
          <a:p>
            <a:fld id="{8A5E1AEB-4EF0-4AEC-B0CB-2CEABFEF5D90}" type="slidenum">
              <a:rPr lang="en-GB" smtClean="0"/>
              <a:t>5</a:t>
            </a:fld>
            <a:endParaRPr lang="en-GB"/>
          </a:p>
        </p:txBody>
      </p:sp>
    </p:spTree>
    <p:extLst>
      <p:ext uri="{BB962C8B-B14F-4D97-AF65-F5344CB8AC3E}">
        <p14:creationId xmlns:p14="http://schemas.microsoft.com/office/powerpoint/2010/main" val="687573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Ollie RHS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The materials and energy requirements of </a:t>
            </a:r>
            <a:r>
              <a:rPr lang="en-GB" b="0" dirty="0"/>
              <a:t>the NCA precursor </a:t>
            </a:r>
            <a:r>
              <a:rPr lang="en-GB" b="0"/>
              <a:t>is quantified in </a:t>
            </a:r>
            <a:r>
              <a:rPr lang="en-GB" b="0" dirty="0"/>
              <a:t>the </a:t>
            </a:r>
            <a:r>
              <a:rPr lang="en-GB" b="0"/>
              <a:t>blue table</a:t>
            </a:r>
            <a:r>
              <a:rPr lang="en-GB"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And the second mixing phase which introduces the lithium hydroxide </a:t>
            </a:r>
            <a:r>
              <a:rPr lang="en-GB" b="0" dirty="0"/>
              <a:t>is </a:t>
            </a:r>
            <a:r>
              <a:rPr lang="en-GB" b="0"/>
              <a:t>quantified by </a:t>
            </a:r>
            <a:r>
              <a:rPr lang="en-GB" b="0" dirty="0"/>
              <a:t>the </a:t>
            </a:r>
            <a:r>
              <a:rPr lang="en-GB" b="0"/>
              <a:t>red table</a:t>
            </a:r>
            <a:r>
              <a:rPr lang="en-GB" b="0" dirty="0"/>
              <a:t>.</a:t>
            </a: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tables also demonstrate the losses at each stage with 2.96 ton of material needed to produce 1 ton of precursor and 1.24 ton of material needed to produce 1 ton of Li-NCA.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Kieran LHS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1 - </a:t>
            </a:r>
            <a:r>
              <a:rPr lang="en-GB" sz="1200" dirty="0">
                <a:effectLst/>
                <a:latin typeface="Times New Roman" panose="02020603050405020304" pitchFamily="18" charset="0"/>
              </a:rPr>
              <a:t>Benavides, Pahola, et al. “Addition of Nickel Cobalt Aluminum (NCA) Cathode Material to GREET2 Pahola Thathiana Benavides%2C Qiang Dai%2C Jarod Kelly%2C Jennifer B. Dunn September 2016.” </a:t>
            </a:r>
            <a:r>
              <a:rPr lang="en-GB" sz="1200" i="1" dirty="0">
                <a:effectLst/>
                <a:latin typeface="Times New Roman" panose="02020603050405020304" pitchFamily="18" charset="0"/>
              </a:rPr>
              <a:t>Bing</a:t>
            </a:r>
            <a:r>
              <a:rPr lang="en-GB" sz="1200" dirty="0">
                <a:effectLst/>
                <a:latin typeface="Times New Roman" panose="02020603050405020304" pitchFamily="18" charset="0"/>
              </a:rPr>
              <a:t>, Sept. 2016, www.bing.com/search?q=Addition+of+nickel+cobalt+aluminum+(NCA)+cathode+material+to+GREET2+Pahola+Thathiana+Benavides%2C+Qiang+Dai%2C+Jarod+Kelly%2C+Jennifer+B.+Dunn+September+2016&amp;cvid=630a736ffd4e4e02b11b75bd6f50e824&amp;aqs=edge.0.69i59j69i64.462j0j9&amp;FORM=ANAB01&amp;PC=SCOOBE. [Accessed 19 Apr. 2023].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effectLst/>
                <a:latin typeface="Times New Roman" panose="02020603050405020304" pitchFamily="18" charset="0"/>
              </a:rPr>
              <a:t>2 - </a:t>
            </a:r>
            <a:r>
              <a:rPr lang="en-GB" sz="1800" dirty="0" err="1">
                <a:effectLst/>
                <a:latin typeface="Times New Roman" panose="02020603050405020304" pitchFamily="18" charset="0"/>
              </a:rPr>
              <a:t>Porzio</a:t>
            </a:r>
            <a:r>
              <a:rPr lang="en-GB" sz="1800" dirty="0">
                <a:effectLst/>
                <a:latin typeface="Times New Roman" panose="02020603050405020304" pitchFamily="18" charset="0"/>
              </a:rPr>
              <a:t>, Jason, and Corinne D. </a:t>
            </a:r>
            <a:r>
              <a:rPr lang="en-GB" sz="1800" dirty="0" err="1">
                <a:effectLst/>
                <a:latin typeface="Times New Roman" panose="02020603050405020304" pitchFamily="18" charset="0"/>
              </a:rPr>
              <a:t>Scown</a:t>
            </a:r>
            <a:r>
              <a:rPr lang="en-GB" sz="1800" dirty="0">
                <a:effectLst/>
                <a:latin typeface="Times New Roman" panose="02020603050405020304" pitchFamily="18" charset="0"/>
              </a:rPr>
              <a:t>. “Life‐Cycle Assessment Considerations for Batteries and Battery Materials.” </a:t>
            </a:r>
            <a:r>
              <a:rPr lang="en-GB" sz="1800" i="1" dirty="0">
                <a:effectLst/>
                <a:latin typeface="Times New Roman" panose="02020603050405020304" pitchFamily="18" charset="0"/>
              </a:rPr>
              <a:t>Advanced Energy Materials</a:t>
            </a:r>
            <a:r>
              <a:rPr lang="en-GB" sz="1800" dirty="0">
                <a:effectLst/>
                <a:latin typeface="Times New Roman" panose="02020603050405020304" pitchFamily="18" charset="0"/>
              </a:rPr>
              <a:t>, vol. 11, no. 33, 14 July 2021, p. 2100771, https://doi.org/10.1002/aenm.202100771. </a:t>
            </a:r>
            <a:r>
              <a:rPr lang="en-GB" sz="1200" b="1" dirty="0">
                <a:effectLst/>
                <a:latin typeface="Calibri" panose="020F0502020204030204" pitchFamily="34" charset="0"/>
              </a:rPr>
              <a:t> table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effectLst/>
                <a:latin typeface="Times New Roman" panose="02020603050405020304" pitchFamily="18" charset="0"/>
              </a:rPr>
              <a:t>3 - </a:t>
            </a:r>
            <a:r>
              <a:rPr lang="en-GB" sz="1800" dirty="0" err="1">
                <a:effectLst/>
                <a:latin typeface="Times New Roman" panose="02020603050405020304" pitchFamily="18" charset="0"/>
              </a:rPr>
              <a:t>EVSpecifications</a:t>
            </a:r>
            <a:r>
              <a:rPr lang="en-GB" sz="1800" dirty="0">
                <a:effectLst/>
                <a:latin typeface="Times New Roman" panose="02020603050405020304" pitchFamily="18" charset="0"/>
              </a:rPr>
              <a:t>. “2021 Tesla Model 3 Long Range AWD - Specifications.” </a:t>
            </a:r>
            <a:r>
              <a:rPr lang="en-GB" sz="1800" i="1" dirty="0" err="1">
                <a:effectLst/>
                <a:latin typeface="Times New Roman" panose="02020603050405020304" pitchFamily="18" charset="0"/>
              </a:rPr>
              <a:t>EVSpecifications</a:t>
            </a:r>
            <a:r>
              <a:rPr lang="en-GB" sz="1800" dirty="0">
                <a:effectLst/>
                <a:latin typeface="Times New Roman" panose="02020603050405020304" pitchFamily="18" charset="0"/>
              </a:rPr>
              <a:t>, 2022, www.evspecifications.com/en/model/445a110. Accessed 18 Apr. 2023.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p:txBody>
      </p:sp>
      <p:sp>
        <p:nvSpPr>
          <p:cNvPr id="4" name="Slide Number Placeholder 3"/>
          <p:cNvSpPr>
            <a:spLocks noGrp="1"/>
          </p:cNvSpPr>
          <p:nvPr>
            <p:ph type="sldNum" sz="quarter" idx="5"/>
          </p:nvPr>
        </p:nvSpPr>
        <p:spPr/>
        <p:txBody>
          <a:bodyPr/>
          <a:lstStyle/>
          <a:p>
            <a:fld id="{8A5E1AEB-4EF0-4AEC-B0CB-2CEABFEF5D90}" type="slidenum">
              <a:rPr lang="en-GB" smtClean="0"/>
              <a:t>6</a:t>
            </a:fld>
            <a:endParaRPr lang="en-GB"/>
          </a:p>
        </p:txBody>
      </p:sp>
    </p:spTree>
    <p:extLst>
      <p:ext uri="{BB962C8B-B14F-4D97-AF65-F5344CB8AC3E}">
        <p14:creationId xmlns:p14="http://schemas.microsoft.com/office/powerpoint/2010/main" val="881417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Kieran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1 - </a:t>
            </a:r>
            <a:r>
              <a:rPr lang="en-GB" sz="1200" dirty="0">
                <a:effectLst/>
                <a:latin typeface="Times New Roman" panose="02020603050405020304" pitchFamily="18" charset="0"/>
              </a:rPr>
              <a:t>Benavides, Pahola, et al. “Addition of Nickel Cobalt Aluminum (NCA) Cathode Material to GREET2 Pahola Thathiana Benavides%2C Qiang Dai%2C Jarod Kelly%2C Jennifer B. Dunn September 2016.” </a:t>
            </a:r>
            <a:r>
              <a:rPr lang="en-GB" sz="1200" i="1" dirty="0">
                <a:effectLst/>
                <a:latin typeface="Times New Roman" panose="02020603050405020304" pitchFamily="18" charset="0"/>
              </a:rPr>
              <a:t>Bing</a:t>
            </a:r>
            <a:r>
              <a:rPr lang="en-GB" sz="1200" dirty="0">
                <a:effectLst/>
                <a:latin typeface="Times New Roman" panose="02020603050405020304" pitchFamily="18" charset="0"/>
              </a:rPr>
              <a:t>, Sept. 2016, www.bing.com/search?q=Addition+of+nickel+cobalt+aluminum+(NCA)+cathode+material+to+GREET2+Pahola+Thathiana+Benavides%2C+Qiang+Dai%2C+Jarod+Kelly%2C+Jennifer+B.+Dunn+September+2016&amp;cvid=630a736ffd4e4e02b11b75bd6f50e824&amp;aqs=edge.0.69i59j69i64.462j0j9&amp;FORM=ANAB01&amp;PC=SCOOBE. [Accessed 19 Apr. 2023].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effectLst/>
                <a:latin typeface="Times New Roman" panose="02020603050405020304" pitchFamily="18" charset="0"/>
              </a:rPr>
              <a:t>2 - </a:t>
            </a:r>
            <a:r>
              <a:rPr lang="en-GB" sz="1800" dirty="0" err="1">
                <a:effectLst/>
                <a:latin typeface="Times New Roman" panose="02020603050405020304" pitchFamily="18" charset="0"/>
              </a:rPr>
              <a:t>Porzio</a:t>
            </a:r>
            <a:r>
              <a:rPr lang="en-GB" sz="1800" dirty="0">
                <a:effectLst/>
                <a:latin typeface="Times New Roman" panose="02020603050405020304" pitchFamily="18" charset="0"/>
              </a:rPr>
              <a:t>, Jason, and Corinne D. </a:t>
            </a:r>
            <a:r>
              <a:rPr lang="en-GB" sz="1800" dirty="0" err="1">
                <a:effectLst/>
                <a:latin typeface="Times New Roman" panose="02020603050405020304" pitchFamily="18" charset="0"/>
              </a:rPr>
              <a:t>Scown</a:t>
            </a:r>
            <a:r>
              <a:rPr lang="en-GB" sz="1800" dirty="0">
                <a:effectLst/>
                <a:latin typeface="Times New Roman" panose="02020603050405020304" pitchFamily="18" charset="0"/>
              </a:rPr>
              <a:t>. “Life‐Cycle Assessment Considerations for Batteries and Battery Materials.” </a:t>
            </a:r>
            <a:r>
              <a:rPr lang="en-GB" sz="1800" i="1" dirty="0">
                <a:effectLst/>
                <a:latin typeface="Times New Roman" panose="02020603050405020304" pitchFamily="18" charset="0"/>
              </a:rPr>
              <a:t>Advanced Energy Materials</a:t>
            </a:r>
            <a:r>
              <a:rPr lang="en-GB" sz="1800" dirty="0">
                <a:effectLst/>
                <a:latin typeface="Times New Roman" panose="02020603050405020304" pitchFamily="18" charset="0"/>
              </a:rPr>
              <a:t>, vol. 11, no. 33, 14 July 2021, p. 2100771, https://doi.org/10.1002/aenm.202100771. </a:t>
            </a:r>
            <a:r>
              <a:rPr lang="en-GB" sz="1200" b="1" dirty="0">
                <a:effectLst/>
                <a:latin typeface="Calibri" panose="020F0502020204030204" pitchFamily="34" charset="0"/>
              </a:rPr>
              <a:t> table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effectLst/>
                <a:latin typeface="Times New Roman" panose="02020603050405020304" pitchFamily="18" charset="0"/>
              </a:rPr>
              <a:t>3 - </a:t>
            </a:r>
            <a:r>
              <a:rPr lang="en-GB" sz="1800" dirty="0" err="1">
                <a:effectLst/>
                <a:latin typeface="Times New Roman" panose="02020603050405020304" pitchFamily="18" charset="0"/>
              </a:rPr>
              <a:t>EVSpecifications</a:t>
            </a:r>
            <a:r>
              <a:rPr lang="en-GB" sz="1800" dirty="0">
                <a:effectLst/>
                <a:latin typeface="Times New Roman" panose="02020603050405020304" pitchFamily="18" charset="0"/>
              </a:rPr>
              <a:t>. “2021 Tesla Model 3 Long Range AWD - Specifications.” </a:t>
            </a:r>
            <a:r>
              <a:rPr lang="en-GB" sz="1800" i="1" dirty="0" err="1">
                <a:effectLst/>
                <a:latin typeface="Times New Roman" panose="02020603050405020304" pitchFamily="18" charset="0"/>
              </a:rPr>
              <a:t>EVSpecifications</a:t>
            </a:r>
            <a:r>
              <a:rPr lang="en-GB" sz="1800" dirty="0">
                <a:effectLst/>
                <a:latin typeface="Times New Roman" panose="02020603050405020304" pitchFamily="18" charset="0"/>
              </a:rPr>
              <a:t>, 2022, www.evspecifications.com/en/model/445a110. Accessed 18 Apr. 2023.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A5E1AEB-4EF0-4AEC-B0CB-2CEABFEF5D90}" type="slidenum">
              <a:rPr lang="en-GB" smtClean="0"/>
              <a:t>7</a:t>
            </a:fld>
            <a:endParaRPr lang="en-GB"/>
          </a:p>
        </p:txBody>
      </p:sp>
    </p:spTree>
    <p:extLst>
      <p:ext uri="{BB962C8B-B14F-4D97-AF65-F5344CB8AC3E}">
        <p14:creationId xmlns:p14="http://schemas.microsoft.com/office/powerpoint/2010/main" val="2943585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Ollie </a:t>
            </a:r>
          </a:p>
          <a:p>
            <a:endParaRPr lang="en-GB" b="1" dirty="0"/>
          </a:p>
          <a:p>
            <a:r>
              <a:rPr lang="en-GB" b="0" dirty="0"/>
              <a:t>With the cathode modelled, we moved onto the remaining production</a:t>
            </a:r>
            <a:r>
              <a:rPr lang="en-GB" b="0"/>
              <a:t>.</a:t>
            </a:r>
          </a:p>
          <a:p>
            <a:endParaRPr lang="en-GB" b="0"/>
          </a:p>
          <a:p>
            <a:r>
              <a:rPr lang="en-GB" b="0"/>
              <a:t>This process overview demonstrates </a:t>
            </a:r>
            <a:r>
              <a:rPr lang="en-GB" b="0" dirty="0"/>
              <a:t>the </a:t>
            </a:r>
            <a:r>
              <a:rPr lang="en-GB" b="0"/>
              <a:t>top-level processes </a:t>
            </a:r>
            <a:r>
              <a:rPr lang="en-GB" b="0" dirty="0"/>
              <a:t>to </a:t>
            </a:r>
            <a:r>
              <a:rPr lang="en-GB" b="0"/>
              <a:t>produce </a:t>
            </a:r>
            <a:r>
              <a:rPr lang="en-GB" b="0" dirty="0"/>
              <a:t>the </a:t>
            </a:r>
            <a:r>
              <a:rPr lang="en-GB" b="0"/>
              <a:t>battery pack </a:t>
            </a:r>
            <a:r>
              <a:rPr lang="en-GB" b="0" dirty="0"/>
              <a:t>which, </a:t>
            </a:r>
            <a:r>
              <a:rPr lang="en-GB" b="0"/>
              <a:t>once assembled </a:t>
            </a:r>
            <a:r>
              <a:rPr lang="en-GB" b="0" dirty="0"/>
              <a:t>is sent to </a:t>
            </a:r>
            <a:r>
              <a:rPr lang="en-GB" b="0"/>
              <a:t>Tesla’s </a:t>
            </a:r>
            <a:r>
              <a:rPr lang="en-GB" b="0" dirty="0"/>
              <a:t>Fremont </a:t>
            </a:r>
            <a:r>
              <a:rPr lang="en-GB" b="0"/>
              <a:t>factory </a:t>
            </a:r>
            <a:r>
              <a:rPr lang="en-GB" b="0" dirty="0"/>
              <a:t>for vehicle assembly</a:t>
            </a:r>
            <a:r>
              <a:rPr lang="en-GB" b="0"/>
              <a:t>. </a:t>
            </a:r>
          </a:p>
          <a:p>
            <a:endParaRPr lang="en-GB" b="0"/>
          </a:p>
          <a:p>
            <a:r>
              <a:rPr lang="en-GB" b="0"/>
              <a:t>The key processes within this model are the electrode preparation </a:t>
            </a:r>
            <a:r>
              <a:rPr lang="en-GB" b="0" dirty="0"/>
              <a:t>and </a:t>
            </a:r>
            <a:r>
              <a:rPr lang="en-GB" b="0"/>
              <a:t>cell assembly </a:t>
            </a:r>
            <a:r>
              <a:rPr lang="en-GB" b="0" dirty="0"/>
              <a:t>which </a:t>
            </a:r>
            <a:r>
              <a:rPr lang="en-GB" b="0"/>
              <a:t>are detailed on the right</a:t>
            </a:r>
            <a:r>
              <a:rPr lang="en-GB" b="0" dirty="0"/>
              <a:t>.</a:t>
            </a:r>
            <a:r>
              <a:rPr lang="en-GB" b="0"/>
              <a:t> </a:t>
            </a:r>
          </a:p>
          <a:p>
            <a:endParaRPr lang="en-GB" b="0" dirty="0"/>
          </a:p>
          <a:p>
            <a:r>
              <a:rPr lang="en-GB" b="0"/>
              <a:t>A mass breakdown for each of these processes were found and referenced to the mass of the battery pack for use in our LCA.</a:t>
            </a:r>
            <a:endParaRPr lang="en-GB" b="0" dirty="0"/>
          </a:p>
          <a:p>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a:effectLst/>
                <a:latin typeface="Times New Roman" panose="02020603050405020304" pitchFamily="18" charset="0"/>
              </a:rPr>
              <a:t>1 -</a:t>
            </a:r>
            <a:r>
              <a:rPr lang="en-GB" sz="1800" dirty="0">
                <a:effectLst/>
                <a:latin typeface="Times New Roman" panose="02020603050405020304" pitchFamily="18" charset="0"/>
              </a:rPr>
              <a:t> Gaines, Linda , et al. “Life Cycle Analysis for Lithium Ion Battery Production and Recycling .” </a:t>
            </a:r>
            <a:r>
              <a:rPr lang="en-GB" sz="1800" i="1" dirty="0">
                <a:effectLst/>
                <a:latin typeface="Times New Roman" panose="02020603050405020304" pitchFamily="18" charset="0"/>
              </a:rPr>
              <a:t>ResearchGate</a:t>
            </a:r>
            <a:r>
              <a:rPr lang="en-GB" sz="1800" dirty="0">
                <a:effectLst/>
                <a:latin typeface="Times New Roman" panose="02020603050405020304" pitchFamily="18" charset="0"/>
              </a:rPr>
              <a:t>, Jan. 2011, https://www.researchgate.net/publication/265158823_Paper_No_11-3891_Life-Cycle_Analysis_for_Lithium-Ion_Battery_Production_and_Recycling. [Accessed 20</a:t>
            </a:r>
            <a:r>
              <a:rPr lang="en-GB" sz="1800" baseline="30000" dirty="0">
                <a:effectLst/>
                <a:latin typeface="Times New Roman" panose="02020603050405020304" pitchFamily="18" charset="0"/>
              </a:rPr>
              <a:t>th</a:t>
            </a:r>
            <a:r>
              <a:rPr lang="en-GB" sz="1800" dirty="0">
                <a:effectLst/>
                <a:latin typeface="Times New Roman" panose="02020603050405020304" pitchFamily="18" charset="0"/>
              </a:rPr>
              <a:t> April 2023]</a:t>
            </a:r>
          </a:p>
          <a:p>
            <a:endParaRPr lang="en-GB" b="1" dirty="0"/>
          </a:p>
          <a:p>
            <a:pPr indent="-457200">
              <a:lnSpc>
                <a:spcPct val="200000"/>
              </a:lnSpc>
            </a:pPr>
            <a:r>
              <a:rPr lang="en-GB" sz="1800" b="1">
                <a:effectLst/>
                <a:latin typeface="Times New Roman" panose="02020603050405020304" pitchFamily="18" charset="0"/>
              </a:rPr>
              <a:t>2 -</a:t>
            </a:r>
            <a:r>
              <a:rPr lang="en-GB" sz="1800" dirty="0">
                <a:effectLst/>
                <a:latin typeface="Times New Roman" panose="02020603050405020304" pitchFamily="18" charset="0"/>
              </a:rPr>
              <a:t> Strategy for Executives. “Tesla’s Gigafactory.” </a:t>
            </a:r>
            <a:r>
              <a:rPr lang="en-GB" sz="1800" i="1" dirty="0">
                <a:effectLst/>
                <a:latin typeface="Times New Roman" panose="02020603050405020304" pitchFamily="18" charset="0"/>
              </a:rPr>
              <a:t>Strategy for Executives</a:t>
            </a:r>
            <a:r>
              <a:rPr lang="en-GB" sz="1800" dirty="0">
                <a:effectLst/>
                <a:latin typeface="Times New Roman" panose="02020603050405020304" pitchFamily="18" charset="0"/>
              </a:rPr>
              <a:t>, 2019, strategyforexecs.com/tesla-gigafactory/. Accessed 20</a:t>
            </a:r>
            <a:r>
              <a:rPr lang="en-GB" sz="1800" baseline="30000" dirty="0">
                <a:effectLst/>
                <a:latin typeface="Times New Roman" panose="02020603050405020304" pitchFamily="18" charset="0"/>
              </a:rPr>
              <a:t>th</a:t>
            </a:r>
            <a:r>
              <a:rPr lang="en-GB" sz="1800" dirty="0">
                <a:effectLst/>
                <a:latin typeface="Times New Roman" panose="02020603050405020304" pitchFamily="18" charset="0"/>
              </a:rPr>
              <a:t> Apr. 2023.</a:t>
            </a:r>
          </a:p>
        </p:txBody>
      </p:sp>
      <p:sp>
        <p:nvSpPr>
          <p:cNvPr id="4" name="Slide Number Placeholder 3"/>
          <p:cNvSpPr>
            <a:spLocks noGrp="1"/>
          </p:cNvSpPr>
          <p:nvPr>
            <p:ph type="sldNum" sz="quarter" idx="5"/>
          </p:nvPr>
        </p:nvSpPr>
        <p:spPr/>
        <p:txBody>
          <a:bodyPr/>
          <a:lstStyle/>
          <a:p>
            <a:fld id="{8A5E1AEB-4EF0-4AEC-B0CB-2CEABFEF5D90}" type="slidenum">
              <a:rPr lang="en-GB" smtClean="0"/>
              <a:t>8</a:t>
            </a:fld>
            <a:endParaRPr lang="en-GB"/>
          </a:p>
        </p:txBody>
      </p:sp>
    </p:spTree>
    <p:extLst>
      <p:ext uri="{BB962C8B-B14F-4D97-AF65-F5344CB8AC3E}">
        <p14:creationId xmlns:p14="http://schemas.microsoft.com/office/powerpoint/2010/main" val="3398316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b="1" dirty="0"/>
              <a:t>Ollie </a:t>
            </a:r>
          </a:p>
          <a:p>
            <a:pPr marL="0" indent="0">
              <a:buFontTx/>
              <a:buNone/>
            </a:pPr>
            <a:endParaRPr lang="en-GB" b="1" dirty="0"/>
          </a:p>
          <a:p>
            <a:pPr marL="0" indent="0">
              <a:buFontTx/>
              <a:buNone/>
            </a:pPr>
            <a:r>
              <a:rPr lang="en-GB"/>
              <a:t>The table shows </a:t>
            </a:r>
            <a:r>
              <a:rPr lang="en-GB" dirty="0"/>
              <a:t>the </a:t>
            </a:r>
            <a:r>
              <a:rPr lang="en-GB"/>
              <a:t>mass breakdown for each material and its use which </a:t>
            </a:r>
            <a:r>
              <a:rPr lang="en-GB" dirty="0"/>
              <a:t>we </a:t>
            </a:r>
            <a:r>
              <a:rPr lang="en-GB"/>
              <a:t>used </a:t>
            </a:r>
            <a:r>
              <a:rPr lang="en-GB" dirty="0"/>
              <a:t>to </a:t>
            </a:r>
            <a:r>
              <a:rPr lang="en-GB"/>
              <a:t>model the total emissions within </a:t>
            </a:r>
            <a:r>
              <a:rPr lang="en-GB" err="1"/>
              <a:t>OpenLCA</a:t>
            </a:r>
            <a:r>
              <a:rPr lang="en-GB"/>
              <a:t>.</a:t>
            </a:r>
            <a:endParaRPr lang="en-GB" dirty="0"/>
          </a:p>
          <a:p>
            <a:pPr marL="0" indent="0">
              <a:buFontTx/>
              <a:buNone/>
            </a:pPr>
            <a:r>
              <a:rPr lang="en-GB" b="1"/>
              <a:t>Assumptions</a:t>
            </a:r>
          </a:p>
          <a:p>
            <a:pPr marL="171450" lvl="0" indent="-171450">
              <a:buFontTx/>
              <a:buChar char="-"/>
            </a:pPr>
            <a:r>
              <a:rPr lang="en-GB" dirty="0"/>
              <a:t>Due to the complexity of electrical components in the BMS and its minor mass of only 1.5kg, we excluded in our LCA since this would require primary sources of information which we </a:t>
            </a:r>
            <a:r>
              <a:rPr lang="en-GB"/>
              <a:t>don’t </a:t>
            </a:r>
            <a:r>
              <a:rPr lang="en-GB" dirty="0"/>
              <a:t>have access to.</a:t>
            </a:r>
            <a:endParaRPr lang="en-GB"/>
          </a:p>
          <a:p>
            <a:pPr marL="171450" lvl="0" indent="-171450">
              <a:buFontTx/>
              <a:buChar char="-"/>
            </a:pPr>
            <a:r>
              <a:rPr lang="en-GB" dirty="0"/>
              <a:t>Silicon suboxide was added at a mass of 4.6% of the graphite mass based on a material decomposition of a 2170 cell anode. </a:t>
            </a:r>
            <a:endParaRPr lang="en-GB"/>
          </a:p>
          <a:p>
            <a:pPr marL="0" indent="0">
              <a:buFontTx/>
              <a:buNone/>
            </a:pPr>
            <a:endParaRPr lang="en-GB"/>
          </a:p>
          <a:p>
            <a:pPr marL="0" indent="0">
              <a:buFontTx/>
              <a:buNone/>
            </a:pPr>
            <a:r>
              <a:rPr lang="en-GB" sz="1200" b="1" dirty="0">
                <a:effectLst/>
                <a:latin typeface="Times New Roman" panose="02020603050405020304" pitchFamily="18" charset="0"/>
              </a:rPr>
              <a:t>1 - </a:t>
            </a:r>
            <a:r>
              <a:rPr lang="en-GB" sz="1200" dirty="0" err="1">
                <a:effectLst/>
                <a:latin typeface="Times New Roman" panose="02020603050405020304" pitchFamily="18" charset="0"/>
              </a:rPr>
              <a:t>Porzio</a:t>
            </a:r>
            <a:r>
              <a:rPr lang="en-GB" sz="1200" dirty="0">
                <a:effectLst/>
                <a:latin typeface="Times New Roman" panose="02020603050405020304" pitchFamily="18" charset="0"/>
              </a:rPr>
              <a:t>, Jason, and Corinne D. </a:t>
            </a:r>
            <a:r>
              <a:rPr lang="en-GB" sz="1200" dirty="0" err="1">
                <a:effectLst/>
                <a:latin typeface="Times New Roman" panose="02020603050405020304" pitchFamily="18" charset="0"/>
              </a:rPr>
              <a:t>Scown</a:t>
            </a:r>
            <a:r>
              <a:rPr lang="en-GB" sz="1200" dirty="0">
                <a:effectLst/>
                <a:latin typeface="Times New Roman" panose="02020603050405020304" pitchFamily="18" charset="0"/>
              </a:rPr>
              <a:t>. “Life‐Cycle Assessment Considerations for Batteries and Battery Materials.” </a:t>
            </a:r>
            <a:r>
              <a:rPr lang="en-GB" sz="1200" i="1" dirty="0">
                <a:effectLst/>
                <a:latin typeface="Times New Roman" panose="02020603050405020304" pitchFamily="18" charset="0"/>
              </a:rPr>
              <a:t>Advanced Energy Materials</a:t>
            </a:r>
            <a:r>
              <a:rPr lang="en-GB" sz="1200" dirty="0">
                <a:effectLst/>
                <a:latin typeface="Times New Roman" panose="02020603050405020304" pitchFamily="18" charset="0"/>
              </a:rPr>
              <a:t>, vol. 11, no. 33, 14 July 2021, p. 2100771, https://doi.org/10.1002/aenm.202100771. </a:t>
            </a:r>
            <a:endParaRPr lang="en-GB" sz="1200">
              <a:effectLst/>
              <a:latin typeface="Times New Roman" panose="02020603050405020304" pitchFamily="18" charset="0"/>
            </a:endParaRPr>
          </a:p>
          <a:p>
            <a:pPr algn="l"/>
            <a:r>
              <a:rPr lang="en-GB" sz="1200" b="1">
                <a:effectLst/>
                <a:latin typeface="Times New Roman" panose="02020603050405020304" pitchFamily="18" charset="0"/>
              </a:rPr>
              <a:t>2</a:t>
            </a:r>
            <a:r>
              <a:rPr lang="en-GB" sz="1200">
                <a:effectLst/>
                <a:latin typeface="Times New Roman" panose="02020603050405020304" pitchFamily="18" charset="0"/>
              </a:rPr>
              <a:t> </a:t>
            </a:r>
            <a:r>
              <a:rPr lang="en-GB" sz="1200" b="1">
                <a:effectLst/>
                <a:latin typeface="Times New Roman" panose="02020603050405020304" pitchFamily="18" charset="0"/>
              </a:rPr>
              <a:t>- </a:t>
            </a:r>
            <a:r>
              <a:rPr lang="en-GB" b="0" i="0" err="1">
                <a:solidFill>
                  <a:srgbClr val="000000"/>
                </a:solidFill>
                <a:effectLst/>
                <a:latin typeface="Calibri" panose="020F0502020204030204" pitchFamily="34" charset="0"/>
              </a:rPr>
              <a:t>Zülke</a:t>
            </a:r>
            <a:r>
              <a:rPr lang="en-GB" b="0" i="0">
                <a:solidFill>
                  <a:srgbClr val="000000"/>
                </a:solidFill>
                <a:effectLst/>
                <a:latin typeface="Calibri" panose="020F0502020204030204" pitchFamily="34" charset="0"/>
              </a:rPr>
              <a:t>, A., Li, Y., Keil, P., Burrell, R., </a:t>
            </a:r>
            <a:r>
              <a:rPr lang="en-GB" b="0" i="0" err="1">
                <a:solidFill>
                  <a:srgbClr val="000000"/>
                </a:solidFill>
                <a:effectLst/>
                <a:latin typeface="Calibri" panose="020F0502020204030204" pitchFamily="34" charset="0"/>
              </a:rPr>
              <a:t>Belaisch</a:t>
            </a:r>
            <a:r>
              <a:rPr lang="en-GB" b="0" i="0">
                <a:solidFill>
                  <a:srgbClr val="000000"/>
                </a:solidFill>
                <a:effectLst/>
                <a:latin typeface="Calibri" panose="020F0502020204030204" pitchFamily="34" charset="0"/>
              </a:rPr>
              <a:t>, S., </a:t>
            </a:r>
            <a:r>
              <a:rPr lang="en-GB" b="0" i="0" err="1">
                <a:solidFill>
                  <a:srgbClr val="000000"/>
                </a:solidFill>
                <a:effectLst/>
                <a:latin typeface="Calibri" panose="020F0502020204030204" pitchFamily="34" charset="0"/>
              </a:rPr>
              <a:t>Nagarathinam</a:t>
            </a:r>
            <a:r>
              <a:rPr lang="en-GB" b="0" i="0">
                <a:solidFill>
                  <a:srgbClr val="000000"/>
                </a:solidFill>
                <a:effectLst/>
                <a:latin typeface="Calibri" panose="020F0502020204030204" pitchFamily="34" charset="0"/>
              </a:rPr>
              <a:t>, M., Mercer, M.P. and </a:t>
            </a:r>
            <a:r>
              <a:rPr lang="en-GB" b="0" i="0" err="1">
                <a:solidFill>
                  <a:srgbClr val="000000"/>
                </a:solidFill>
                <a:effectLst/>
                <a:latin typeface="Calibri" panose="020F0502020204030204" pitchFamily="34" charset="0"/>
              </a:rPr>
              <a:t>Hoster</a:t>
            </a:r>
            <a:r>
              <a:rPr lang="en-GB" b="0" i="0">
                <a:solidFill>
                  <a:srgbClr val="000000"/>
                </a:solidFill>
                <a:effectLst/>
                <a:latin typeface="Calibri" panose="020F0502020204030204" pitchFamily="34" charset="0"/>
              </a:rPr>
              <a:t>, H.E. (2021). High‐Energy Nickel‐Cobalt‐Aluminium Oxide (NCA) Cells on Idle: Anode‐ versus Cathode‐Driven Side Reactions. </a:t>
            </a:r>
            <a:r>
              <a:rPr lang="en-GB" b="0" i="1">
                <a:solidFill>
                  <a:srgbClr val="000000"/>
                </a:solidFill>
                <a:effectLst/>
                <a:latin typeface="Calibri" panose="020F0502020204030204" pitchFamily="34" charset="0"/>
              </a:rPr>
              <a:t>Batteries &amp; </a:t>
            </a:r>
            <a:r>
              <a:rPr lang="en-GB" b="0" i="1" err="1">
                <a:solidFill>
                  <a:srgbClr val="000000"/>
                </a:solidFill>
                <a:effectLst/>
                <a:latin typeface="Calibri" panose="020F0502020204030204" pitchFamily="34" charset="0"/>
              </a:rPr>
              <a:t>Supercaps</a:t>
            </a:r>
            <a:r>
              <a:rPr lang="en-GB" b="0" i="0">
                <a:solidFill>
                  <a:srgbClr val="000000"/>
                </a:solidFill>
                <a:effectLst/>
                <a:latin typeface="Calibri" panose="020F0502020204030204" pitchFamily="34" charset="0"/>
              </a:rPr>
              <a:t>, 4(6), pp.934–947. </a:t>
            </a:r>
            <a:r>
              <a:rPr lang="en-GB" b="0" i="0" err="1">
                <a:solidFill>
                  <a:srgbClr val="000000"/>
                </a:solidFill>
                <a:effectLst/>
                <a:latin typeface="Calibri" panose="020F0502020204030204" pitchFamily="34" charset="0"/>
              </a:rPr>
              <a:t>doi:https</a:t>
            </a:r>
            <a:r>
              <a:rPr lang="en-GB" b="0" i="0">
                <a:solidFill>
                  <a:srgbClr val="000000"/>
                </a:solidFill>
                <a:effectLst/>
                <a:latin typeface="Calibri" panose="020F0502020204030204" pitchFamily="34" charset="0"/>
              </a:rPr>
              <a:t>://doi.org/10.1002/batt.202100046.</a:t>
            </a:r>
            <a:endParaRPr lang="en-GB" sz="1000" b="1">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effectLst/>
                <a:latin typeface="Times New Roman" panose="02020603050405020304" pitchFamily="18" charset="0"/>
              </a:rPr>
              <a:t>3</a:t>
            </a:r>
            <a:r>
              <a:rPr lang="en-GB" sz="1200" b="1" dirty="0">
                <a:effectLst/>
                <a:latin typeface="Times New Roman" panose="02020603050405020304" pitchFamily="18" charset="0"/>
              </a:rPr>
              <a:t> - </a:t>
            </a:r>
            <a:r>
              <a:rPr lang="en-GB" sz="1200" dirty="0" err="1">
                <a:effectLst/>
                <a:latin typeface="Times New Roman" panose="02020603050405020304" pitchFamily="18" charset="0"/>
              </a:rPr>
              <a:t>EVSpecifications</a:t>
            </a:r>
            <a:r>
              <a:rPr lang="en-GB" sz="1200" dirty="0">
                <a:effectLst/>
                <a:latin typeface="Times New Roman" panose="02020603050405020304" pitchFamily="18" charset="0"/>
              </a:rPr>
              <a:t>. “2021 Tesla Model 3 Long Range AWD - Specifications.” </a:t>
            </a:r>
            <a:r>
              <a:rPr lang="en-GB" sz="1200" i="1" dirty="0" err="1">
                <a:effectLst/>
                <a:latin typeface="Times New Roman" panose="02020603050405020304" pitchFamily="18" charset="0"/>
              </a:rPr>
              <a:t>EVSpecifications</a:t>
            </a:r>
            <a:r>
              <a:rPr lang="en-GB" sz="1200" dirty="0">
                <a:effectLst/>
                <a:latin typeface="Times New Roman" panose="02020603050405020304" pitchFamily="18" charset="0"/>
              </a:rPr>
              <a:t>, 2022, www.evspecifications.com/en/model/445a110. Accessed 18 Apr. 2023.</a:t>
            </a:r>
          </a:p>
          <a:p>
            <a:pPr marL="0" indent="0">
              <a:buFontTx/>
              <a:buNone/>
            </a:pPr>
            <a:endParaRPr lang="en-GB" b="1" dirty="0"/>
          </a:p>
        </p:txBody>
      </p:sp>
      <p:sp>
        <p:nvSpPr>
          <p:cNvPr id="4" name="Slide Number Placeholder 3"/>
          <p:cNvSpPr>
            <a:spLocks noGrp="1"/>
          </p:cNvSpPr>
          <p:nvPr>
            <p:ph type="sldNum" sz="quarter" idx="5"/>
          </p:nvPr>
        </p:nvSpPr>
        <p:spPr/>
        <p:txBody>
          <a:bodyPr/>
          <a:lstStyle/>
          <a:p>
            <a:fld id="{8A5E1AEB-4EF0-4AEC-B0CB-2CEABFEF5D90}" type="slidenum">
              <a:rPr lang="en-GB" smtClean="0"/>
              <a:t>9</a:t>
            </a:fld>
            <a:endParaRPr lang="en-GB"/>
          </a:p>
        </p:txBody>
      </p:sp>
    </p:spTree>
    <p:extLst>
      <p:ext uri="{BB962C8B-B14F-4D97-AF65-F5344CB8AC3E}">
        <p14:creationId xmlns:p14="http://schemas.microsoft.com/office/powerpoint/2010/main" val="505339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739213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579995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641241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59249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688962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217385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710002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137992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058752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907217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10040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4535693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pPr/>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5318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5/26/2023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350570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5/26/2023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960353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639726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117894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2541442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700363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9333177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75704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29438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647178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40324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453829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58395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755205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5/26/2023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53133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5/26/2023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3758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425543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26156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875213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5/26/2023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02835032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5/26/2023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98932486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chart" Target="../charts/chart5.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chart" Target="../charts/char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chart" Target="../charts/chart8.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chart" Target="../charts/chart9.xml"/></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chart" Target="../charts/chart10.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hart" Target="../charts/chart11.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image" Target="../media/image25.png"/><Relationship Id="rId4" Type="http://schemas.openxmlformats.org/officeDocument/2006/relationships/image" Target="../media/image9.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lide Number Placeholder 45">
            <a:extLst>
              <a:ext uri="{FF2B5EF4-FFF2-40B4-BE49-F238E27FC236}">
                <a16:creationId xmlns:a16="http://schemas.microsoft.com/office/drawing/2014/main" id="{E189B378-0DC7-E0CC-C2ED-6D7D3DAB0D9D}"/>
              </a:ext>
            </a:extLst>
          </p:cNvPr>
          <p:cNvSpPr>
            <a:spLocks noGrp="1"/>
          </p:cNvSpPr>
          <p:nvPr>
            <p:ph type="sldNum" sz="quarter" idx="12"/>
          </p:nvPr>
        </p:nvSpPr>
        <p:spPr>
          <a:xfrm>
            <a:off x="11310647" y="6391275"/>
            <a:ext cx="753545" cy="365125"/>
          </a:xfrm>
        </p:spPr>
        <p:txBody>
          <a:bodyPr/>
          <a:lstStyle/>
          <a:p>
            <a:fld id="{C78E3F9C-7A04-4314-B6B3-F0223F6AF4AD}" type="slidenum">
              <a:rPr lang="en-GB" smtClean="0"/>
              <a:t>1</a:t>
            </a:fld>
            <a:endParaRPr lang="en-US"/>
          </a:p>
        </p:txBody>
      </p:sp>
      <p:sp>
        <p:nvSpPr>
          <p:cNvPr id="3" name="Title 1">
            <a:extLst>
              <a:ext uri="{FF2B5EF4-FFF2-40B4-BE49-F238E27FC236}">
                <a16:creationId xmlns:a16="http://schemas.microsoft.com/office/drawing/2014/main" id="{15D1A854-3833-D634-13C8-638A936C1C36}"/>
              </a:ext>
            </a:extLst>
          </p:cNvPr>
          <p:cNvSpPr txBox="1">
            <a:spLocks/>
          </p:cNvSpPr>
          <p:nvPr/>
        </p:nvSpPr>
        <p:spPr>
          <a:xfrm>
            <a:off x="2305618" y="4381675"/>
            <a:ext cx="6273487" cy="142483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2400">
                <a:solidFill>
                  <a:schemeClr val="tx1"/>
                </a:solidFill>
                <a:ea typeface="Calibri" panose="020F0502020204030204" pitchFamily="34" charset="0"/>
                <a:cs typeface="Times New Roman" panose="02020603050405020304" pitchFamily="18" charset="0"/>
              </a:rPr>
              <a:t>By Ollie Snelling - 2025754</a:t>
            </a:r>
          </a:p>
          <a:p>
            <a:pPr algn="ctr"/>
            <a:r>
              <a:rPr lang="en-GB" sz="2400">
                <a:solidFill>
                  <a:schemeClr val="tx1"/>
                </a:solidFill>
                <a:ea typeface="Calibri" panose="020F0502020204030204" pitchFamily="34" charset="0"/>
                <a:cs typeface="Times New Roman" panose="02020603050405020304" pitchFamily="18" charset="0"/>
              </a:rPr>
              <a:t>Kieran Tsang - 2096492</a:t>
            </a:r>
          </a:p>
          <a:p>
            <a:pPr algn="ctr"/>
            <a:r>
              <a:rPr lang="en-GB" sz="2400">
                <a:solidFill>
                  <a:schemeClr val="tx1"/>
                </a:solidFill>
                <a:ea typeface="Calibri" panose="020F0502020204030204" pitchFamily="34" charset="0"/>
                <a:cs typeface="Times New Roman" panose="02020603050405020304" pitchFamily="18" charset="0"/>
              </a:rPr>
              <a:t>Max Brett - 2045365</a:t>
            </a:r>
          </a:p>
          <a:p>
            <a:pPr algn="ctr"/>
            <a:r>
              <a:rPr lang="en-GB" sz="2400">
                <a:solidFill>
                  <a:schemeClr val="tx1"/>
                </a:solidFill>
                <a:ea typeface="Calibri" panose="020F0502020204030204" pitchFamily="34" charset="0"/>
                <a:cs typeface="Times New Roman" panose="02020603050405020304" pitchFamily="18" charset="0"/>
              </a:rPr>
              <a:t>Samuel Payandee - 2040635</a:t>
            </a:r>
          </a:p>
          <a:p>
            <a:pPr algn="ctr"/>
            <a:r>
              <a:rPr lang="en-GB" sz="2400">
                <a:solidFill>
                  <a:schemeClr val="tx1"/>
                </a:solidFill>
                <a:ea typeface="Calibri" panose="020F0502020204030204" pitchFamily="34" charset="0"/>
                <a:cs typeface="Times New Roman" panose="02020603050405020304" pitchFamily="18" charset="0"/>
              </a:rPr>
              <a:t>Kam Nasser - 2003530</a:t>
            </a:r>
          </a:p>
        </p:txBody>
      </p:sp>
      <p:sp>
        <p:nvSpPr>
          <p:cNvPr id="2" name="Title 1">
            <a:extLst>
              <a:ext uri="{FF2B5EF4-FFF2-40B4-BE49-F238E27FC236}">
                <a16:creationId xmlns:a16="http://schemas.microsoft.com/office/drawing/2014/main" id="{DF67C5E9-1CEF-088F-2E00-F1C8E40E1070}"/>
              </a:ext>
            </a:extLst>
          </p:cNvPr>
          <p:cNvSpPr>
            <a:spLocks noGrp="1"/>
          </p:cNvSpPr>
          <p:nvPr>
            <p:ph type="ctrTitle"/>
          </p:nvPr>
        </p:nvSpPr>
        <p:spPr>
          <a:xfrm>
            <a:off x="1918585" y="642222"/>
            <a:ext cx="6801345" cy="1834103"/>
          </a:xfrm>
        </p:spPr>
        <p:txBody>
          <a:bodyPr>
            <a:noAutofit/>
          </a:bodyPr>
          <a:lstStyle/>
          <a:p>
            <a:pPr algn="ctr"/>
            <a:r>
              <a:rPr lang="en-GB" sz="3800">
                <a:effectLst/>
                <a:ea typeface="Calibri" panose="020F0502020204030204" pitchFamily="34" charset="0"/>
                <a:cs typeface="Times New Roman" panose="02020603050405020304" pitchFamily="18" charset="0"/>
              </a:rPr>
              <a:t>LCA of Tesla </a:t>
            </a:r>
            <a:r>
              <a:rPr lang="en-GB" sz="3800">
                <a:ea typeface="Calibri" panose="020F0502020204030204" pitchFamily="34" charset="0"/>
                <a:cs typeface="Times New Roman" panose="02020603050405020304" pitchFamily="18" charset="0"/>
              </a:rPr>
              <a:t>L</a:t>
            </a:r>
            <a:r>
              <a:rPr lang="en-GB" sz="3800">
                <a:effectLst/>
                <a:ea typeface="Calibri" panose="020F0502020204030204" pitchFamily="34" charset="0"/>
                <a:cs typeface="Times New Roman" panose="02020603050405020304" pitchFamily="18" charset="0"/>
              </a:rPr>
              <a:t>ithium-ion battery with an </a:t>
            </a:r>
            <a:r>
              <a:rPr lang="en-GB" sz="3800">
                <a:ea typeface="Calibri" panose="020F0502020204030204" pitchFamily="34" charset="0"/>
                <a:cs typeface="Times New Roman" panose="02020603050405020304" pitchFamily="18" charset="0"/>
              </a:rPr>
              <a:t>NCA cathode</a:t>
            </a:r>
            <a:endParaRPr lang="en-GB" sz="3800" b="1">
              <a:solidFill>
                <a:srgbClr val="FF0000"/>
              </a:solidFill>
            </a:endParaRPr>
          </a:p>
        </p:txBody>
      </p:sp>
    </p:spTree>
    <p:extLst>
      <p:ext uri="{BB962C8B-B14F-4D97-AF65-F5344CB8AC3E}">
        <p14:creationId xmlns:p14="http://schemas.microsoft.com/office/powerpoint/2010/main" val="3355853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24EC68E-038A-A9DA-930E-6C196D97CFA6}"/>
              </a:ext>
            </a:extLst>
          </p:cNvPr>
          <p:cNvGrpSpPr/>
          <p:nvPr/>
        </p:nvGrpSpPr>
        <p:grpSpPr>
          <a:xfrm>
            <a:off x="7247111" y="884903"/>
            <a:ext cx="4944889" cy="5973097"/>
            <a:chOff x="7247111" y="894736"/>
            <a:chExt cx="4944889" cy="5963264"/>
          </a:xfrm>
        </p:grpSpPr>
        <p:pic>
          <p:nvPicPr>
            <p:cNvPr id="13" name="Picture 12">
              <a:extLst>
                <a:ext uri="{FF2B5EF4-FFF2-40B4-BE49-F238E27FC236}">
                  <a16:creationId xmlns:a16="http://schemas.microsoft.com/office/drawing/2014/main" id="{8A9801BD-7CA3-41DE-A62F-4CD9384DC70A}"/>
                </a:ext>
              </a:extLst>
            </p:cNvPr>
            <p:cNvPicPr>
              <a:picLocks noChangeAspect="1"/>
            </p:cNvPicPr>
            <p:nvPr/>
          </p:nvPicPr>
          <p:blipFill>
            <a:blip r:embed="rId3"/>
            <a:stretch>
              <a:fillRect/>
            </a:stretch>
          </p:blipFill>
          <p:spPr>
            <a:xfrm>
              <a:off x="7247111" y="4216765"/>
              <a:ext cx="4944889" cy="2641235"/>
            </a:xfrm>
            <a:prstGeom prst="rect">
              <a:avLst/>
            </a:prstGeom>
          </p:spPr>
        </p:pic>
        <p:pic>
          <p:nvPicPr>
            <p:cNvPr id="14" name="Picture 13">
              <a:extLst>
                <a:ext uri="{FF2B5EF4-FFF2-40B4-BE49-F238E27FC236}">
                  <a16:creationId xmlns:a16="http://schemas.microsoft.com/office/drawing/2014/main" id="{CC7869F0-D9F3-7B42-4AC5-A7F93F68AA5C}"/>
                </a:ext>
              </a:extLst>
            </p:cNvPr>
            <p:cNvPicPr>
              <a:picLocks noChangeAspect="1"/>
            </p:cNvPicPr>
            <p:nvPr/>
          </p:nvPicPr>
          <p:blipFill>
            <a:blip r:embed="rId3"/>
            <a:stretch>
              <a:fillRect/>
            </a:stretch>
          </p:blipFill>
          <p:spPr>
            <a:xfrm>
              <a:off x="9367666" y="894736"/>
              <a:ext cx="2824334" cy="3387814"/>
            </a:xfrm>
            <a:prstGeom prst="rect">
              <a:avLst/>
            </a:prstGeom>
          </p:spPr>
        </p:pic>
      </p:grpSp>
      <p:sp>
        <p:nvSpPr>
          <p:cNvPr id="26" name="Rectangle 25">
            <a:extLst>
              <a:ext uri="{FF2B5EF4-FFF2-40B4-BE49-F238E27FC236}">
                <a16:creationId xmlns:a16="http://schemas.microsoft.com/office/drawing/2014/main" id="{16DE2FFA-4175-4DE2-A1CF-AB29F477609D}"/>
              </a:ext>
            </a:extLst>
          </p:cNvPr>
          <p:cNvSpPr/>
          <p:nvPr/>
        </p:nvSpPr>
        <p:spPr>
          <a:xfrm>
            <a:off x="0" y="0"/>
            <a:ext cx="12192000" cy="8849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DB14A12D-69E2-17BB-A757-AB5492C3A201}"/>
              </a:ext>
            </a:extLst>
          </p:cNvPr>
          <p:cNvSpPr/>
          <p:nvPr/>
        </p:nvSpPr>
        <p:spPr>
          <a:xfrm>
            <a:off x="425236" y="123238"/>
            <a:ext cx="1563329" cy="678426"/>
          </a:xfrm>
          <a:prstGeom prst="roundRect">
            <a:avLst/>
          </a:prstGeom>
          <a:gradFill flip="none" rotWithShape="1">
            <a:gsLst>
              <a:gs pos="0">
                <a:schemeClr val="accent6"/>
              </a:gs>
              <a:gs pos="100000">
                <a:schemeClr val="bg2"/>
              </a:gs>
            </a:gsLst>
            <a:lin ang="5400000" scaled="1"/>
            <a:tileRect/>
          </a:gradFill>
          <a:ln w="57150">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Introduction</a:t>
            </a:r>
          </a:p>
        </p:txBody>
      </p:sp>
      <p:sp>
        <p:nvSpPr>
          <p:cNvPr id="28" name="Rectangle: Rounded Corners 27">
            <a:extLst>
              <a:ext uri="{FF2B5EF4-FFF2-40B4-BE49-F238E27FC236}">
                <a16:creationId xmlns:a16="http://schemas.microsoft.com/office/drawing/2014/main" id="{08E97122-AE49-C483-07ED-E3E587CC7EEF}"/>
              </a:ext>
            </a:extLst>
          </p:cNvPr>
          <p:cNvSpPr/>
          <p:nvPr/>
        </p:nvSpPr>
        <p:spPr>
          <a:xfrm>
            <a:off x="2057389" y="135047"/>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NCA Cathode Production</a:t>
            </a:r>
          </a:p>
        </p:txBody>
      </p:sp>
      <p:sp>
        <p:nvSpPr>
          <p:cNvPr id="29" name="Rectangle: Rounded Corners 28">
            <a:extLst>
              <a:ext uri="{FF2B5EF4-FFF2-40B4-BE49-F238E27FC236}">
                <a16:creationId xmlns:a16="http://schemas.microsoft.com/office/drawing/2014/main" id="{76C7619A-A9BD-CFB6-6C80-5CA42437737C}"/>
              </a:ext>
            </a:extLst>
          </p:cNvPr>
          <p:cNvSpPr/>
          <p:nvPr/>
        </p:nvSpPr>
        <p:spPr>
          <a:xfrm>
            <a:off x="5321695"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Transport</a:t>
            </a:r>
          </a:p>
        </p:txBody>
      </p:sp>
      <p:sp>
        <p:nvSpPr>
          <p:cNvPr id="30" name="Rectangle: Rounded Corners 29">
            <a:extLst>
              <a:ext uri="{FF2B5EF4-FFF2-40B4-BE49-F238E27FC236}">
                <a16:creationId xmlns:a16="http://schemas.microsoft.com/office/drawing/2014/main" id="{EA94C6C9-919E-ECFA-32E3-A22A7C6758B0}"/>
              </a:ext>
            </a:extLst>
          </p:cNvPr>
          <p:cNvSpPr/>
          <p:nvPr/>
        </p:nvSpPr>
        <p:spPr>
          <a:xfrm>
            <a:off x="6953848"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Use Phase</a:t>
            </a:r>
          </a:p>
        </p:txBody>
      </p:sp>
      <p:sp>
        <p:nvSpPr>
          <p:cNvPr id="31" name="Rectangle: Rounded Corners 30">
            <a:extLst>
              <a:ext uri="{FF2B5EF4-FFF2-40B4-BE49-F238E27FC236}">
                <a16:creationId xmlns:a16="http://schemas.microsoft.com/office/drawing/2014/main" id="{0C0E762D-708B-301C-B2A7-A549F4779898}"/>
              </a:ext>
            </a:extLst>
          </p:cNvPr>
          <p:cNvSpPr/>
          <p:nvPr/>
        </p:nvSpPr>
        <p:spPr>
          <a:xfrm>
            <a:off x="8586001"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End of Life</a:t>
            </a:r>
          </a:p>
        </p:txBody>
      </p:sp>
      <p:sp>
        <p:nvSpPr>
          <p:cNvPr id="32" name="Rectangle: Rounded Corners 31">
            <a:extLst>
              <a:ext uri="{FF2B5EF4-FFF2-40B4-BE49-F238E27FC236}">
                <a16:creationId xmlns:a16="http://schemas.microsoft.com/office/drawing/2014/main" id="{A8C142C2-0EA8-548C-E3E8-8E58F2712C48}"/>
              </a:ext>
            </a:extLst>
          </p:cNvPr>
          <p:cNvSpPr/>
          <p:nvPr/>
        </p:nvSpPr>
        <p:spPr>
          <a:xfrm>
            <a:off x="10218154"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Economic Life Cycle Costing</a:t>
            </a:r>
          </a:p>
        </p:txBody>
      </p:sp>
      <p:sp>
        <p:nvSpPr>
          <p:cNvPr id="33" name="Rectangle: Rounded Corners 32">
            <a:extLst>
              <a:ext uri="{FF2B5EF4-FFF2-40B4-BE49-F238E27FC236}">
                <a16:creationId xmlns:a16="http://schemas.microsoft.com/office/drawing/2014/main" id="{64D29EAA-6CA0-9CA2-70F6-EBD4750C8549}"/>
              </a:ext>
            </a:extLst>
          </p:cNvPr>
          <p:cNvSpPr/>
          <p:nvPr/>
        </p:nvSpPr>
        <p:spPr>
          <a:xfrm>
            <a:off x="3704261" y="129030"/>
            <a:ext cx="1563329" cy="678426"/>
          </a:xfrm>
          <a:prstGeom prst="roundRect">
            <a:avLst/>
          </a:prstGeom>
          <a:gradFill flip="none" rotWithShape="1">
            <a:gsLst>
              <a:gs pos="0">
                <a:schemeClr val="accent6"/>
              </a:gs>
              <a:gs pos="100000">
                <a:schemeClr val="bg2"/>
              </a:gs>
            </a:gsLst>
            <a:lin ang="5400000" scaled="1"/>
            <a:tileRect/>
          </a:gradFill>
          <a:ln w="57150">
            <a:solidFill>
              <a:schemeClr val="accent5"/>
            </a:solid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Remaining Production</a:t>
            </a:r>
          </a:p>
        </p:txBody>
      </p:sp>
      <p:sp>
        <p:nvSpPr>
          <p:cNvPr id="35" name="Title 1">
            <a:extLst>
              <a:ext uri="{FF2B5EF4-FFF2-40B4-BE49-F238E27FC236}">
                <a16:creationId xmlns:a16="http://schemas.microsoft.com/office/drawing/2014/main" id="{094D144B-C127-15CD-6162-EE7927E79EAE}"/>
              </a:ext>
            </a:extLst>
          </p:cNvPr>
          <p:cNvSpPr>
            <a:spLocks noGrp="1"/>
          </p:cNvSpPr>
          <p:nvPr>
            <p:ph type="title"/>
          </p:nvPr>
        </p:nvSpPr>
        <p:spPr>
          <a:xfrm>
            <a:off x="513991" y="912037"/>
            <a:ext cx="8596668" cy="513165"/>
          </a:xfrm>
        </p:spPr>
        <p:txBody>
          <a:bodyPr>
            <a:normAutofit fontScale="90000"/>
          </a:bodyPr>
          <a:lstStyle/>
          <a:p>
            <a:r>
              <a:rPr lang="en-GB" sz="2800"/>
              <a:t>Remaining Production Impact Analysis </a:t>
            </a:r>
          </a:p>
        </p:txBody>
      </p:sp>
      <p:graphicFrame>
        <p:nvGraphicFramePr>
          <p:cNvPr id="4" name="Chart 3">
            <a:extLst>
              <a:ext uri="{FF2B5EF4-FFF2-40B4-BE49-F238E27FC236}">
                <a16:creationId xmlns:a16="http://schemas.microsoft.com/office/drawing/2014/main" id="{054634B3-4BF0-7FFF-826D-49DE003254A1}"/>
              </a:ext>
            </a:extLst>
          </p:cNvPr>
          <p:cNvGraphicFramePr>
            <a:graphicFrameLocks/>
          </p:cNvGraphicFramePr>
          <p:nvPr>
            <p:extLst>
              <p:ext uri="{D42A27DB-BD31-4B8C-83A1-F6EECF244321}">
                <p14:modId xmlns:p14="http://schemas.microsoft.com/office/powerpoint/2010/main" val="3895689389"/>
              </p:ext>
            </p:extLst>
          </p:nvPr>
        </p:nvGraphicFramePr>
        <p:xfrm>
          <a:off x="629617" y="1452335"/>
          <a:ext cx="5850124" cy="398143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able 4">
            <a:extLst>
              <a:ext uri="{FF2B5EF4-FFF2-40B4-BE49-F238E27FC236}">
                <a16:creationId xmlns:a16="http://schemas.microsoft.com/office/drawing/2014/main" id="{BF2A5BC4-410E-0E39-CDA4-5197A34CABB1}"/>
              </a:ext>
            </a:extLst>
          </p:cNvPr>
          <p:cNvGraphicFramePr>
            <a:graphicFrameLocks noGrp="1"/>
          </p:cNvGraphicFramePr>
          <p:nvPr>
            <p:extLst>
              <p:ext uri="{D42A27DB-BD31-4B8C-83A1-F6EECF244321}">
                <p14:modId xmlns:p14="http://schemas.microsoft.com/office/powerpoint/2010/main" val="553565793"/>
              </p:ext>
            </p:extLst>
          </p:nvPr>
        </p:nvGraphicFramePr>
        <p:xfrm>
          <a:off x="6885024" y="1000278"/>
          <a:ext cx="5094327" cy="5641144"/>
        </p:xfrm>
        <a:graphic>
          <a:graphicData uri="http://schemas.openxmlformats.org/drawingml/2006/table">
            <a:tbl>
              <a:tblPr/>
              <a:tblGrid>
                <a:gridCol w="2387198">
                  <a:extLst>
                    <a:ext uri="{9D8B030D-6E8A-4147-A177-3AD203B41FA5}">
                      <a16:colId xmlns:a16="http://schemas.microsoft.com/office/drawing/2014/main" val="1756796504"/>
                    </a:ext>
                  </a:extLst>
                </a:gridCol>
                <a:gridCol w="1747329">
                  <a:extLst>
                    <a:ext uri="{9D8B030D-6E8A-4147-A177-3AD203B41FA5}">
                      <a16:colId xmlns:a16="http://schemas.microsoft.com/office/drawing/2014/main" val="998954867"/>
                    </a:ext>
                  </a:extLst>
                </a:gridCol>
                <a:gridCol w="959800">
                  <a:extLst>
                    <a:ext uri="{9D8B030D-6E8A-4147-A177-3AD203B41FA5}">
                      <a16:colId xmlns:a16="http://schemas.microsoft.com/office/drawing/2014/main" val="4241926917"/>
                    </a:ext>
                  </a:extLst>
                </a:gridCol>
              </a:tblGrid>
              <a:tr h="671350">
                <a:tc>
                  <a:txBody>
                    <a:bodyPr/>
                    <a:lstStyle/>
                    <a:p>
                      <a:pPr algn="ctr" fontAlgn="ctr"/>
                      <a:r>
                        <a:rPr lang="en-GB" sz="1100" b="0" i="0" u="none" strike="noStrike">
                          <a:solidFill>
                            <a:srgbClr val="000000"/>
                          </a:solidFill>
                          <a:effectLst/>
                          <a:latin typeface="Calibri" panose="020F0502020204030204" pitchFamily="34" charset="0"/>
                        </a:rPr>
                        <a:t>Resource</a:t>
                      </a:r>
                    </a:p>
                  </a:txBody>
                  <a:tcPr marL="5548" marR="5548" marT="554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1100" b="0" i="0" u="none" strike="noStrike">
                          <a:solidFill>
                            <a:srgbClr val="000000"/>
                          </a:solidFill>
                          <a:effectLst/>
                          <a:latin typeface="Calibri" panose="020F0502020204030204" pitchFamily="34" charset="0"/>
                        </a:rPr>
                        <a:t>Use</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1100" b="0" i="0" u="none" strike="noStrike">
                          <a:solidFill>
                            <a:srgbClr val="000000"/>
                          </a:solidFill>
                          <a:effectLst/>
                          <a:latin typeface="Calibri" panose="020F0502020204030204" pitchFamily="34" charset="0"/>
                        </a:rPr>
                        <a:t>Mass (kg) (Scaled to full 478kg pack)</a:t>
                      </a:r>
                    </a:p>
                  </a:txBody>
                  <a:tcPr marL="5548" marR="5548" marT="55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125705537"/>
                  </a:ext>
                </a:extLst>
              </a:tr>
              <a:tr h="216078">
                <a:tc>
                  <a:txBody>
                    <a:bodyPr/>
                    <a:lstStyle/>
                    <a:p>
                      <a:pPr algn="ctr" rtl="0" fontAlgn="ctr"/>
                      <a:r>
                        <a:rPr lang="en-GB" sz="1100" b="0" i="0" u="none" strike="noStrike">
                          <a:solidFill>
                            <a:srgbClr val="000000"/>
                          </a:solidFill>
                          <a:effectLst/>
                          <a:latin typeface="Calibri" panose="020F0502020204030204" pitchFamily="34" charset="0"/>
                        </a:rPr>
                        <a:t>Cathode active material</a:t>
                      </a:r>
                    </a:p>
                  </a:txBody>
                  <a:tcPr marL="5548" marR="5548" marT="554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1100" b="0" i="0" u="none" strike="noStrike">
                          <a:solidFill>
                            <a:srgbClr val="000000"/>
                          </a:solidFill>
                          <a:effectLst/>
                          <a:latin typeface="Calibri" panose="020F0502020204030204" pitchFamily="34" charset="0"/>
                        </a:rPr>
                        <a:t>Cathode</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GB" sz="1100" b="1" i="0" u="none" strike="noStrike">
                          <a:solidFill>
                            <a:srgbClr val="000000"/>
                          </a:solidFill>
                          <a:effectLst/>
                          <a:latin typeface="Calibri" panose="020F0502020204030204" pitchFamily="34" charset="0"/>
                        </a:rPr>
                        <a:t>184.93</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1735886"/>
                  </a:ext>
                </a:extLst>
              </a:tr>
              <a:tr h="216078">
                <a:tc>
                  <a:txBody>
                    <a:bodyPr/>
                    <a:lstStyle/>
                    <a:p>
                      <a:pPr algn="ctr" rtl="0" fontAlgn="ctr"/>
                      <a:r>
                        <a:rPr lang="en-GB" sz="1100" b="0" i="0" u="none" strike="noStrike">
                          <a:solidFill>
                            <a:srgbClr val="000000"/>
                          </a:solidFill>
                          <a:effectLst/>
                          <a:latin typeface="Calibri" panose="020F0502020204030204" pitchFamily="34" charset="0"/>
                        </a:rPr>
                        <a:t>Graphite</a:t>
                      </a:r>
                    </a:p>
                  </a:txBody>
                  <a:tcPr marL="5548" marR="5548" marT="554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1100" b="0" i="0" u="none" strike="noStrike">
                          <a:solidFill>
                            <a:srgbClr val="000000"/>
                          </a:solidFill>
                          <a:effectLst/>
                          <a:latin typeface="Calibri" panose="020F0502020204030204" pitchFamily="34" charset="0"/>
                        </a:rPr>
                        <a:t>anode</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GB" sz="1100" b="1" i="0" u="none" strike="noStrike">
                          <a:solidFill>
                            <a:srgbClr val="000000"/>
                          </a:solidFill>
                          <a:effectLst/>
                          <a:latin typeface="Calibri" panose="020F0502020204030204" pitchFamily="34" charset="0"/>
                        </a:rPr>
                        <a:t>116.74</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9690030"/>
                  </a:ext>
                </a:extLst>
              </a:tr>
              <a:tr h="216078">
                <a:tc>
                  <a:txBody>
                    <a:bodyPr/>
                    <a:lstStyle/>
                    <a:p>
                      <a:pPr algn="ctr" rtl="0" fontAlgn="ctr"/>
                      <a:r>
                        <a:rPr lang="en-GB" sz="1100" b="0" i="0" u="none" strike="noStrike">
                          <a:solidFill>
                            <a:srgbClr val="000000"/>
                          </a:solidFill>
                          <a:effectLst/>
                          <a:latin typeface="Calibri" panose="020F0502020204030204" pitchFamily="34" charset="0"/>
                        </a:rPr>
                        <a:t>Silicon suboxide</a:t>
                      </a:r>
                    </a:p>
                  </a:txBody>
                  <a:tcPr marL="5548" marR="5548" marT="554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1100" b="0" i="0" u="none" strike="noStrike">
                          <a:solidFill>
                            <a:srgbClr val="000000"/>
                          </a:solidFill>
                          <a:effectLst/>
                          <a:latin typeface="Calibri" panose="020F0502020204030204" pitchFamily="34" charset="0"/>
                        </a:rPr>
                        <a:t>anode</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GB" sz="1100" b="1" i="0" u="none" strike="noStrike">
                          <a:solidFill>
                            <a:srgbClr val="000000"/>
                          </a:solidFill>
                          <a:effectLst/>
                          <a:latin typeface="Calibri" panose="020F0502020204030204" pitchFamily="34" charset="0"/>
                        </a:rPr>
                        <a:t>5.37</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6338887"/>
                  </a:ext>
                </a:extLst>
              </a:tr>
              <a:tr h="216078">
                <a:tc rowSpan="2">
                  <a:txBody>
                    <a:bodyPr/>
                    <a:lstStyle/>
                    <a:p>
                      <a:pPr algn="ctr" rtl="0" fontAlgn="ctr"/>
                      <a:r>
                        <a:rPr lang="en-GB" sz="1100" b="0" i="0" u="none" strike="noStrike">
                          <a:solidFill>
                            <a:srgbClr val="000000"/>
                          </a:solidFill>
                          <a:effectLst/>
                          <a:latin typeface="Calibri" panose="020F0502020204030204" pitchFamily="34" charset="0"/>
                        </a:rPr>
                        <a:t>polyvinylidene fluoride (PVDF)</a:t>
                      </a:r>
                    </a:p>
                  </a:txBody>
                  <a:tcPr marL="5548" marR="5548" marT="554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00"/>
                    </a:solidFill>
                  </a:tcPr>
                </a:tc>
                <a:tc>
                  <a:txBody>
                    <a:bodyPr/>
                    <a:lstStyle/>
                    <a:p>
                      <a:pPr algn="ctr" rtl="0" fontAlgn="ctr"/>
                      <a:r>
                        <a:rPr lang="en-GB" sz="1100" b="0" i="0" u="none" strike="noStrike">
                          <a:solidFill>
                            <a:srgbClr val="000000"/>
                          </a:solidFill>
                          <a:effectLst/>
                          <a:latin typeface="Calibri" panose="020F0502020204030204" pitchFamily="34" charset="0"/>
                        </a:rPr>
                        <a:t>Cathode binder</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GB" sz="1100" b="1" i="0" u="none" strike="noStrike">
                          <a:solidFill>
                            <a:srgbClr val="000000"/>
                          </a:solidFill>
                          <a:effectLst/>
                          <a:latin typeface="Calibri" panose="020F0502020204030204" pitchFamily="34" charset="0"/>
                        </a:rPr>
                        <a:t>3.85</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1742617"/>
                  </a:ext>
                </a:extLst>
              </a:tr>
              <a:tr h="216078">
                <a:tc vMerge="1">
                  <a:txBody>
                    <a:bodyPr/>
                    <a:lstStyle/>
                    <a:p>
                      <a:endParaRPr lang="en-GB"/>
                    </a:p>
                  </a:txBody>
                  <a:tcPr/>
                </a:tc>
                <a:tc>
                  <a:txBody>
                    <a:bodyPr/>
                    <a:lstStyle/>
                    <a:p>
                      <a:pPr algn="ctr" rtl="0" fontAlgn="ctr"/>
                      <a:r>
                        <a:rPr lang="en-GB" sz="1100" b="0" i="0" u="none" strike="noStrike">
                          <a:solidFill>
                            <a:srgbClr val="000000"/>
                          </a:solidFill>
                          <a:effectLst/>
                          <a:latin typeface="Calibri" panose="020F0502020204030204" pitchFamily="34" charset="0"/>
                        </a:rPr>
                        <a:t>Anode binder</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GB" sz="1100" b="1" i="0" u="none" strike="noStrike">
                          <a:solidFill>
                            <a:srgbClr val="000000"/>
                          </a:solidFill>
                          <a:effectLst/>
                          <a:latin typeface="Calibri" panose="020F0502020204030204" pitchFamily="34" charset="0"/>
                        </a:rPr>
                        <a:t>2.38</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1249671"/>
                  </a:ext>
                </a:extLst>
              </a:tr>
              <a:tr h="216078">
                <a:tc>
                  <a:txBody>
                    <a:bodyPr/>
                    <a:lstStyle/>
                    <a:p>
                      <a:pPr algn="ctr" rtl="0" fontAlgn="ctr"/>
                      <a:r>
                        <a:rPr lang="en-GB" sz="1100" b="0" i="0" u="none" strike="noStrike">
                          <a:solidFill>
                            <a:srgbClr val="000000"/>
                          </a:solidFill>
                          <a:effectLst/>
                          <a:latin typeface="Calibri" panose="020F0502020204030204" pitchFamily="34" charset="0"/>
                        </a:rPr>
                        <a:t>N-Methyl-2-pyrrolidone (NMP)</a:t>
                      </a:r>
                    </a:p>
                  </a:txBody>
                  <a:tcPr marL="5548" marR="5548" marT="554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00"/>
                    </a:solidFill>
                  </a:tcPr>
                </a:tc>
                <a:tc>
                  <a:txBody>
                    <a:bodyPr/>
                    <a:lstStyle/>
                    <a:p>
                      <a:pPr algn="ctr" rtl="0" fontAlgn="ctr"/>
                      <a:r>
                        <a:rPr lang="en-GB" sz="1100" b="0" i="0" u="none" strike="noStrike">
                          <a:solidFill>
                            <a:srgbClr val="000000"/>
                          </a:solidFill>
                          <a:effectLst/>
                          <a:latin typeface="Calibri" panose="020F0502020204030204" pitchFamily="34" charset="0"/>
                        </a:rPr>
                        <a:t>Binder solvent</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GB" sz="1100" b="1" i="0" u="none" strike="noStrike">
                          <a:solidFill>
                            <a:srgbClr val="000000"/>
                          </a:solidFill>
                          <a:effectLst/>
                          <a:latin typeface="Calibri" panose="020F0502020204030204" pitchFamily="34" charset="0"/>
                        </a:rPr>
                        <a:t>6.24</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8284904"/>
                  </a:ext>
                </a:extLst>
              </a:tr>
              <a:tr h="216078">
                <a:tc>
                  <a:txBody>
                    <a:bodyPr/>
                    <a:lstStyle/>
                    <a:p>
                      <a:pPr algn="ctr" rtl="0" fontAlgn="ctr"/>
                      <a:r>
                        <a:rPr lang="en-GB" sz="1100" b="0" i="0" u="none" strike="noStrike">
                          <a:solidFill>
                            <a:srgbClr val="000000"/>
                          </a:solidFill>
                          <a:effectLst/>
                          <a:latin typeface="Calibri" panose="020F0502020204030204" pitchFamily="34" charset="0"/>
                        </a:rPr>
                        <a:t>Lithium hexafluorophosphate (LiPF6 )</a:t>
                      </a:r>
                    </a:p>
                  </a:txBody>
                  <a:tcPr marL="5548" marR="5548" marT="554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1100" b="0" i="0" u="none" strike="noStrike">
                          <a:solidFill>
                            <a:srgbClr val="000000"/>
                          </a:solidFill>
                          <a:effectLst/>
                          <a:latin typeface="Calibri" panose="020F0502020204030204" pitchFamily="34" charset="0"/>
                        </a:rPr>
                        <a:t>Electrolyte salt</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GB" sz="1100" b="1" i="0" u="none" strike="noStrike">
                          <a:solidFill>
                            <a:srgbClr val="000000"/>
                          </a:solidFill>
                          <a:effectLst/>
                          <a:latin typeface="Calibri" panose="020F0502020204030204" pitchFamily="34" charset="0"/>
                        </a:rPr>
                        <a:t>0.33</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218570"/>
                  </a:ext>
                </a:extLst>
              </a:tr>
              <a:tr h="216078">
                <a:tc>
                  <a:txBody>
                    <a:bodyPr/>
                    <a:lstStyle/>
                    <a:p>
                      <a:pPr algn="ctr" rtl="0" fontAlgn="ctr"/>
                      <a:r>
                        <a:rPr lang="en-GB" sz="1100" b="0" i="0" u="none" strike="noStrike">
                          <a:solidFill>
                            <a:srgbClr val="000000"/>
                          </a:solidFill>
                          <a:effectLst/>
                          <a:latin typeface="Calibri" panose="020F0502020204030204" pitchFamily="34" charset="0"/>
                        </a:rPr>
                        <a:t>Ethylene carbonate</a:t>
                      </a:r>
                    </a:p>
                  </a:txBody>
                  <a:tcPr marL="5548" marR="5548" marT="554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00"/>
                    </a:solidFill>
                  </a:tcPr>
                </a:tc>
                <a:tc>
                  <a:txBody>
                    <a:bodyPr/>
                    <a:lstStyle/>
                    <a:p>
                      <a:pPr algn="ctr" rtl="0" fontAlgn="ctr"/>
                      <a:r>
                        <a:rPr lang="en-GB" sz="1100" b="0" i="0" u="none" strike="noStrike">
                          <a:solidFill>
                            <a:srgbClr val="000000"/>
                          </a:solidFill>
                          <a:effectLst/>
                          <a:latin typeface="Calibri" panose="020F0502020204030204" pitchFamily="34" charset="0"/>
                        </a:rPr>
                        <a:t>Electrolyte fluid</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GB" sz="1100" b="1" i="0" u="none" strike="noStrike">
                          <a:solidFill>
                            <a:srgbClr val="000000"/>
                          </a:solidFill>
                          <a:effectLst/>
                          <a:latin typeface="Calibri" panose="020F0502020204030204" pitchFamily="34" charset="0"/>
                        </a:rPr>
                        <a:t>25.88</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1582281"/>
                  </a:ext>
                </a:extLst>
              </a:tr>
              <a:tr h="216078">
                <a:tc>
                  <a:txBody>
                    <a:bodyPr/>
                    <a:lstStyle/>
                    <a:p>
                      <a:pPr algn="ctr" rtl="0" fontAlgn="ctr"/>
                      <a:r>
                        <a:rPr lang="en-GB" sz="1100" b="0" i="0" u="none" strike="noStrike">
                          <a:solidFill>
                            <a:srgbClr val="000000"/>
                          </a:solidFill>
                          <a:effectLst/>
                          <a:latin typeface="Calibri" panose="020F0502020204030204" pitchFamily="34" charset="0"/>
                        </a:rPr>
                        <a:t>Dimethyl carbonate</a:t>
                      </a:r>
                    </a:p>
                  </a:txBody>
                  <a:tcPr marL="5548" marR="5548" marT="554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00"/>
                    </a:solidFill>
                  </a:tcPr>
                </a:tc>
                <a:tc>
                  <a:txBody>
                    <a:bodyPr/>
                    <a:lstStyle/>
                    <a:p>
                      <a:pPr algn="ctr" rtl="0" fontAlgn="ctr"/>
                      <a:r>
                        <a:rPr lang="en-GB" sz="1100" b="0" i="0" u="none" strike="noStrike">
                          <a:solidFill>
                            <a:srgbClr val="000000"/>
                          </a:solidFill>
                          <a:effectLst/>
                          <a:latin typeface="Calibri" panose="020F0502020204030204" pitchFamily="34" charset="0"/>
                        </a:rPr>
                        <a:t>Electrolyte fluid</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GB" sz="1100" b="1" i="0" u="none" strike="noStrike">
                          <a:solidFill>
                            <a:srgbClr val="000000"/>
                          </a:solidFill>
                          <a:effectLst/>
                          <a:latin typeface="Calibri" panose="020F0502020204030204" pitchFamily="34" charset="0"/>
                        </a:rPr>
                        <a:t>20.98</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716784"/>
                  </a:ext>
                </a:extLst>
              </a:tr>
              <a:tr h="216078">
                <a:tc>
                  <a:txBody>
                    <a:bodyPr/>
                    <a:lstStyle/>
                    <a:p>
                      <a:pPr algn="ctr" rtl="0" fontAlgn="ctr"/>
                      <a:r>
                        <a:rPr lang="en-GB" sz="1100" b="0" i="0" u="none" strike="noStrike">
                          <a:solidFill>
                            <a:srgbClr val="000000"/>
                          </a:solidFill>
                          <a:effectLst/>
                          <a:latin typeface="Calibri" panose="020F0502020204030204" pitchFamily="34" charset="0"/>
                        </a:rPr>
                        <a:t>Ethyl methyl carbonate</a:t>
                      </a:r>
                    </a:p>
                  </a:txBody>
                  <a:tcPr marL="5548" marR="5548" marT="554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00"/>
                    </a:solidFill>
                  </a:tcPr>
                </a:tc>
                <a:tc>
                  <a:txBody>
                    <a:bodyPr/>
                    <a:lstStyle/>
                    <a:p>
                      <a:pPr algn="ctr" rtl="0" fontAlgn="ctr"/>
                      <a:r>
                        <a:rPr lang="en-GB" sz="1100" b="0" i="0" u="none" strike="noStrike">
                          <a:solidFill>
                            <a:srgbClr val="000000"/>
                          </a:solidFill>
                          <a:effectLst/>
                          <a:latin typeface="Calibri" panose="020F0502020204030204" pitchFamily="34" charset="0"/>
                        </a:rPr>
                        <a:t>Electrolyte fluid</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GB" sz="1100" b="1" i="0" u="none" strike="noStrike">
                          <a:solidFill>
                            <a:srgbClr val="000000"/>
                          </a:solidFill>
                          <a:effectLst/>
                          <a:latin typeface="Calibri" panose="020F0502020204030204" pitchFamily="34" charset="0"/>
                        </a:rPr>
                        <a:t>20.98</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1760873"/>
                  </a:ext>
                </a:extLst>
              </a:tr>
              <a:tr h="216078">
                <a:tc>
                  <a:txBody>
                    <a:bodyPr/>
                    <a:lstStyle/>
                    <a:p>
                      <a:pPr algn="ctr" rtl="0" fontAlgn="ctr"/>
                      <a:r>
                        <a:rPr lang="en-GB" sz="1100" b="0" i="0" u="none" strike="noStrike">
                          <a:solidFill>
                            <a:srgbClr val="000000"/>
                          </a:solidFill>
                          <a:effectLst/>
                          <a:latin typeface="Calibri" panose="020F0502020204030204" pitchFamily="34" charset="0"/>
                        </a:rPr>
                        <a:t>Misc electronics</a:t>
                      </a:r>
                    </a:p>
                  </a:txBody>
                  <a:tcPr marL="5548" marR="5548" marT="554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1100" b="0" i="0" u="none" strike="noStrike">
                          <a:solidFill>
                            <a:srgbClr val="000000"/>
                          </a:solidFill>
                          <a:effectLst/>
                          <a:latin typeface="Calibri" panose="020F0502020204030204" pitchFamily="34" charset="0"/>
                        </a:rPr>
                        <a:t>BMS</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GB" sz="1100" b="1" i="0" u="none" strike="noStrike">
                          <a:solidFill>
                            <a:srgbClr val="000000"/>
                          </a:solidFill>
                          <a:effectLst/>
                          <a:latin typeface="Calibri" panose="020F0502020204030204" pitchFamily="34" charset="0"/>
                        </a:rPr>
                        <a:t>1.50</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4640258"/>
                  </a:ext>
                </a:extLst>
              </a:tr>
              <a:tr h="216078">
                <a:tc rowSpan="5">
                  <a:txBody>
                    <a:bodyPr/>
                    <a:lstStyle/>
                    <a:p>
                      <a:pPr algn="ctr" rtl="0" fontAlgn="ctr"/>
                      <a:r>
                        <a:rPr lang="en-GB" sz="1100" b="0" i="0" u="none" strike="noStrike">
                          <a:solidFill>
                            <a:srgbClr val="000000"/>
                          </a:solidFill>
                          <a:effectLst/>
                          <a:latin typeface="Calibri" panose="020F0502020204030204" pitchFamily="34" charset="0"/>
                        </a:rPr>
                        <a:t>Aluminium</a:t>
                      </a:r>
                    </a:p>
                  </a:txBody>
                  <a:tcPr marL="5548" marR="5548" marT="554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1100" b="0" i="0" u="none" strike="noStrike">
                          <a:solidFill>
                            <a:srgbClr val="000000"/>
                          </a:solidFill>
                          <a:effectLst/>
                          <a:latin typeface="Calibri" panose="020F0502020204030204" pitchFamily="34" charset="0"/>
                        </a:rPr>
                        <a:t>Cathode current collector</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b"/>
                      <a:r>
                        <a:rPr lang="en-GB" sz="1100" b="1" i="0" u="none" strike="noStrike">
                          <a:solidFill>
                            <a:srgbClr val="000000"/>
                          </a:solidFill>
                          <a:effectLst/>
                          <a:latin typeface="Calibri" panose="020F0502020204030204" pitchFamily="34" charset="0"/>
                        </a:rPr>
                        <a:t>10.77</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937108"/>
                  </a:ext>
                </a:extLst>
              </a:tr>
              <a:tr h="216078">
                <a:tc vMerge="1">
                  <a:txBody>
                    <a:bodyPr/>
                    <a:lstStyle/>
                    <a:p>
                      <a:endParaRPr lang="en-GB"/>
                    </a:p>
                  </a:txBody>
                  <a:tcPr/>
                </a:tc>
                <a:tc>
                  <a:txBody>
                    <a:bodyPr/>
                    <a:lstStyle/>
                    <a:p>
                      <a:pPr algn="ctr" rtl="0" fontAlgn="ctr"/>
                      <a:r>
                        <a:rPr lang="en-GB" sz="1100" b="0" i="0" u="none" strike="noStrike">
                          <a:solidFill>
                            <a:srgbClr val="000000"/>
                          </a:solidFill>
                          <a:effectLst/>
                          <a:latin typeface="Calibri" panose="020F0502020204030204" pitchFamily="34" charset="0"/>
                        </a:rPr>
                        <a:t>Positive terminal assembly</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b"/>
                      <a:r>
                        <a:rPr lang="en-GB" sz="1100" b="1" i="0" u="none" strike="noStrike">
                          <a:solidFill>
                            <a:srgbClr val="000000"/>
                          </a:solidFill>
                          <a:effectLst/>
                          <a:latin typeface="Calibri" panose="020F0502020204030204" pitchFamily="34" charset="0"/>
                        </a:rPr>
                        <a:t>3.68</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0049813"/>
                  </a:ext>
                </a:extLst>
              </a:tr>
              <a:tr h="216078">
                <a:tc vMerge="1">
                  <a:txBody>
                    <a:bodyPr/>
                    <a:lstStyle/>
                    <a:p>
                      <a:endParaRPr lang="en-GB"/>
                    </a:p>
                  </a:txBody>
                  <a:tcPr/>
                </a:tc>
                <a:tc>
                  <a:txBody>
                    <a:bodyPr/>
                    <a:lstStyle/>
                    <a:p>
                      <a:pPr algn="ctr" rtl="0" fontAlgn="ctr"/>
                      <a:r>
                        <a:rPr lang="en-GB" sz="1100" b="0" i="0" u="none" strike="noStrike">
                          <a:solidFill>
                            <a:srgbClr val="000000"/>
                          </a:solidFill>
                          <a:effectLst/>
                          <a:latin typeface="Calibri" panose="020F0502020204030204" pitchFamily="34" charset="0"/>
                        </a:rPr>
                        <a:t>Cell container</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b"/>
                      <a:r>
                        <a:rPr lang="en-GB" sz="1100" b="1" i="0" u="none" strike="noStrike">
                          <a:solidFill>
                            <a:srgbClr val="000000"/>
                          </a:solidFill>
                          <a:effectLst/>
                          <a:latin typeface="Calibri" panose="020F0502020204030204" pitchFamily="34" charset="0"/>
                        </a:rPr>
                        <a:t>7.01</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6776340"/>
                  </a:ext>
                </a:extLst>
              </a:tr>
              <a:tr h="216078">
                <a:tc vMerge="1">
                  <a:txBody>
                    <a:bodyPr/>
                    <a:lstStyle/>
                    <a:p>
                      <a:endParaRPr lang="en-GB"/>
                    </a:p>
                  </a:txBody>
                  <a:tcPr/>
                </a:tc>
                <a:tc>
                  <a:txBody>
                    <a:bodyPr/>
                    <a:lstStyle/>
                    <a:p>
                      <a:pPr algn="ctr" fontAlgn="ctr"/>
                      <a:r>
                        <a:rPr lang="en-GB" sz="1100" b="0" i="0" u="none" strike="noStrike">
                          <a:solidFill>
                            <a:srgbClr val="000000"/>
                          </a:solidFill>
                          <a:effectLst/>
                          <a:latin typeface="Calibri" panose="020F0502020204030204" pitchFamily="34" charset="0"/>
                        </a:rPr>
                        <a:t>Module heat conductors</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b"/>
                      <a:r>
                        <a:rPr lang="en-GB" sz="1100" b="1" i="0" u="none" strike="noStrike">
                          <a:solidFill>
                            <a:srgbClr val="000000"/>
                          </a:solidFill>
                          <a:effectLst/>
                          <a:latin typeface="Calibri" panose="020F0502020204030204" pitchFamily="34" charset="0"/>
                        </a:rPr>
                        <a:t>12.48</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096518"/>
                  </a:ext>
                </a:extLst>
              </a:tr>
              <a:tr h="216078">
                <a:tc vMerge="1">
                  <a:txBody>
                    <a:bodyPr/>
                    <a:lstStyle/>
                    <a:p>
                      <a:endParaRPr lang="en-GB"/>
                    </a:p>
                  </a:txBody>
                  <a:tcPr/>
                </a:tc>
                <a:tc>
                  <a:txBody>
                    <a:bodyPr/>
                    <a:lstStyle/>
                    <a:p>
                      <a:pPr algn="ctr" rtl="0" fontAlgn="ctr"/>
                      <a:r>
                        <a:rPr lang="en-GB" sz="1100" b="0" i="0" u="none" strike="noStrike">
                          <a:solidFill>
                            <a:srgbClr val="000000"/>
                          </a:solidFill>
                          <a:effectLst/>
                          <a:latin typeface="Calibri" panose="020F0502020204030204" pitchFamily="34" charset="0"/>
                        </a:rPr>
                        <a:t>Module enclosure</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b"/>
                      <a:r>
                        <a:rPr lang="en-GB" sz="1100" b="1" i="0" u="none" strike="noStrike">
                          <a:solidFill>
                            <a:srgbClr val="000000"/>
                          </a:solidFill>
                          <a:effectLst/>
                          <a:latin typeface="Calibri" panose="020F0502020204030204" pitchFamily="34" charset="0"/>
                        </a:rPr>
                        <a:t>8.65</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7771630"/>
                  </a:ext>
                </a:extLst>
              </a:tr>
              <a:tr h="216078">
                <a:tc rowSpan="3">
                  <a:txBody>
                    <a:bodyPr/>
                    <a:lstStyle/>
                    <a:p>
                      <a:pPr algn="ctr" rtl="0" fontAlgn="ctr"/>
                      <a:r>
                        <a:rPr lang="en-GB" sz="1100" b="0" i="0" u="none" strike="noStrike">
                          <a:solidFill>
                            <a:srgbClr val="000000"/>
                          </a:solidFill>
                          <a:effectLst/>
                          <a:latin typeface="Calibri" panose="020F0502020204030204" pitchFamily="34" charset="0"/>
                        </a:rPr>
                        <a:t>Copper</a:t>
                      </a:r>
                    </a:p>
                  </a:txBody>
                  <a:tcPr marL="5548" marR="5548" marT="554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1100" b="0" i="0" u="none" strike="noStrike">
                          <a:solidFill>
                            <a:srgbClr val="000000"/>
                          </a:solidFill>
                          <a:effectLst/>
                          <a:latin typeface="Calibri" panose="020F0502020204030204" pitchFamily="34" charset="0"/>
                        </a:rPr>
                        <a:t>Anode current collector</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b"/>
                      <a:r>
                        <a:rPr lang="en-GB" sz="1100" b="1" i="0" u="none" strike="noStrike">
                          <a:solidFill>
                            <a:srgbClr val="000000"/>
                          </a:solidFill>
                          <a:effectLst/>
                          <a:latin typeface="Calibri" panose="020F0502020204030204" pitchFamily="34" charset="0"/>
                        </a:rPr>
                        <a:t>25.36</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481622"/>
                  </a:ext>
                </a:extLst>
              </a:tr>
              <a:tr h="216078">
                <a:tc vMerge="1">
                  <a:txBody>
                    <a:bodyPr/>
                    <a:lstStyle/>
                    <a:p>
                      <a:endParaRPr lang="en-GB"/>
                    </a:p>
                  </a:txBody>
                  <a:tcPr/>
                </a:tc>
                <a:tc>
                  <a:txBody>
                    <a:bodyPr/>
                    <a:lstStyle/>
                    <a:p>
                      <a:pPr algn="ctr" rtl="0" fontAlgn="ctr"/>
                      <a:r>
                        <a:rPr lang="en-GB" sz="1100" b="0" i="0" u="none" strike="noStrike">
                          <a:solidFill>
                            <a:srgbClr val="000000"/>
                          </a:solidFill>
                          <a:effectLst/>
                          <a:latin typeface="Calibri" panose="020F0502020204030204" pitchFamily="34" charset="0"/>
                        </a:rPr>
                        <a:t>Negative terminal assembly</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b"/>
                      <a:r>
                        <a:rPr lang="en-GB" sz="1100" b="1" i="0" u="none" strike="noStrike">
                          <a:solidFill>
                            <a:srgbClr val="000000"/>
                          </a:solidFill>
                          <a:effectLst/>
                          <a:latin typeface="Calibri" panose="020F0502020204030204" pitchFamily="34" charset="0"/>
                        </a:rPr>
                        <a:t>12.22</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9534066"/>
                  </a:ext>
                </a:extLst>
              </a:tr>
              <a:tr h="216078">
                <a:tc vMerge="1">
                  <a:txBody>
                    <a:bodyPr/>
                    <a:lstStyle/>
                    <a:p>
                      <a:endParaRPr lang="en-GB"/>
                    </a:p>
                  </a:txBody>
                  <a:tcPr/>
                </a:tc>
                <a:tc>
                  <a:txBody>
                    <a:bodyPr/>
                    <a:lstStyle/>
                    <a:p>
                      <a:pPr algn="ctr" rtl="0" fontAlgn="ctr"/>
                      <a:r>
                        <a:rPr lang="en-GB" sz="1100" b="0" i="0" u="none" strike="noStrike">
                          <a:solidFill>
                            <a:srgbClr val="000000"/>
                          </a:solidFill>
                          <a:effectLst/>
                          <a:latin typeface="Calibri" panose="020F0502020204030204" pitchFamily="34" charset="0"/>
                        </a:rPr>
                        <a:t>Cell interconnection</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b"/>
                      <a:r>
                        <a:rPr lang="en-GB" sz="1100" b="1" i="0" u="none" strike="noStrike">
                          <a:solidFill>
                            <a:srgbClr val="000000"/>
                          </a:solidFill>
                          <a:effectLst/>
                          <a:latin typeface="Calibri" panose="020F0502020204030204" pitchFamily="34" charset="0"/>
                        </a:rPr>
                        <a:t>3.65</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1729244"/>
                  </a:ext>
                </a:extLst>
              </a:tr>
              <a:tr h="216078">
                <a:tc rowSpan="2">
                  <a:txBody>
                    <a:bodyPr/>
                    <a:lstStyle/>
                    <a:p>
                      <a:pPr algn="ctr" rtl="0" fontAlgn="ctr"/>
                      <a:r>
                        <a:rPr lang="en-GB" sz="1100" b="0" i="0" u="none" strike="noStrike">
                          <a:solidFill>
                            <a:srgbClr val="000000"/>
                          </a:solidFill>
                          <a:effectLst/>
                          <a:latin typeface="Calibri" panose="020F0502020204030204" pitchFamily="34" charset="0"/>
                        </a:rPr>
                        <a:t>Polypropylene (PP)</a:t>
                      </a:r>
                    </a:p>
                  </a:txBody>
                  <a:tcPr marL="5548" marR="5548" marT="554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1100" b="0" i="0" u="none" strike="noStrike">
                          <a:solidFill>
                            <a:srgbClr val="000000"/>
                          </a:solidFill>
                          <a:effectLst/>
                          <a:latin typeface="Calibri" panose="020F0502020204030204" pitchFamily="34" charset="0"/>
                        </a:rPr>
                        <a:t>Seperator</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b"/>
                      <a:r>
                        <a:rPr lang="en-GB" sz="1100" b="1" i="0" u="none" strike="noStrike">
                          <a:solidFill>
                            <a:srgbClr val="000000"/>
                          </a:solidFill>
                          <a:effectLst/>
                          <a:latin typeface="Calibri" panose="020F0502020204030204" pitchFamily="34" charset="0"/>
                        </a:rPr>
                        <a:t>1.73</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0567381"/>
                  </a:ext>
                </a:extLst>
              </a:tr>
              <a:tr h="216078">
                <a:tc vMerge="1">
                  <a:txBody>
                    <a:bodyPr/>
                    <a:lstStyle/>
                    <a:p>
                      <a:endParaRPr lang="en-GB"/>
                    </a:p>
                  </a:txBody>
                  <a:tcPr/>
                </a:tc>
                <a:tc>
                  <a:txBody>
                    <a:bodyPr/>
                    <a:lstStyle/>
                    <a:p>
                      <a:pPr algn="ctr" rtl="0" fontAlgn="ctr"/>
                      <a:r>
                        <a:rPr lang="en-GB" sz="1100" b="0" i="0" u="none" strike="noStrike">
                          <a:solidFill>
                            <a:srgbClr val="000000"/>
                          </a:solidFill>
                          <a:effectLst/>
                          <a:latin typeface="Calibri" panose="020F0502020204030204" pitchFamily="34" charset="0"/>
                        </a:rPr>
                        <a:t>Cell container</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b"/>
                      <a:r>
                        <a:rPr lang="en-GB" sz="1100" b="1" i="0" u="none" strike="noStrike">
                          <a:solidFill>
                            <a:srgbClr val="000000"/>
                          </a:solidFill>
                          <a:effectLst/>
                          <a:latin typeface="Calibri" panose="020F0502020204030204" pitchFamily="34" charset="0"/>
                        </a:rPr>
                        <a:t>1.07</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2313857"/>
                  </a:ext>
                </a:extLst>
              </a:tr>
              <a:tr h="216078">
                <a:tc>
                  <a:txBody>
                    <a:bodyPr/>
                    <a:lstStyle/>
                    <a:p>
                      <a:pPr algn="ctr" rtl="0" fontAlgn="ctr"/>
                      <a:r>
                        <a:rPr lang="en-GB" sz="1100" b="0" i="0" u="none" strike="noStrike">
                          <a:solidFill>
                            <a:srgbClr val="000000"/>
                          </a:solidFill>
                          <a:effectLst/>
                          <a:latin typeface="Calibri" panose="020F0502020204030204" pitchFamily="34" charset="0"/>
                        </a:rPr>
                        <a:t>Polyethylene (PE)</a:t>
                      </a:r>
                    </a:p>
                  </a:txBody>
                  <a:tcPr marL="5548" marR="5548" marT="554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1100" b="0" i="0" u="none" strike="noStrike">
                          <a:solidFill>
                            <a:srgbClr val="000000"/>
                          </a:solidFill>
                          <a:effectLst/>
                          <a:latin typeface="Calibri" panose="020F0502020204030204" pitchFamily="34" charset="0"/>
                        </a:rPr>
                        <a:t>Seperator</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b"/>
                      <a:r>
                        <a:rPr lang="en-GB" sz="1100" b="1" i="0" u="none" strike="noStrike">
                          <a:solidFill>
                            <a:srgbClr val="000000"/>
                          </a:solidFill>
                          <a:effectLst/>
                          <a:latin typeface="Calibri" panose="020F0502020204030204" pitchFamily="34" charset="0"/>
                        </a:rPr>
                        <a:t>1.73</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485111"/>
                  </a:ext>
                </a:extLst>
              </a:tr>
              <a:tr h="216078">
                <a:tc>
                  <a:txBody>
                    <a:bodyPr/>
                    <a:lstStyle/>
                    <a:p>
                      <a:pPr algn="ctr" rtl="0" fontAlgn="ctr"/>
                      <a:r>
                        <a:rPr lang="en-GB" sz="1100" b="0" i="0" u="none" strike="noStrike">
                          <a:solidFill>
                            <a:srgbClr val="000000"/>
                          </a:solidFill>
                          <a:effectLst/>
                          <a:latin typeface="Calibri" panose="020F0502020204030204" pitchFamily="34" charset="0"/>
                        </a:rPr>
                        <a:t>Polyethylene Terephthalate (PET)</a:t>
                      </a:r>
                    </a:p>
                  </a:txBody>
                  <a:tcPr marL="5548" marR="5548" marT="554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1100" b="0" i="0" u="none" strike="noStrike">
                          <a:solidFill>
                            <a:srgbClr val="000000"/>
                          </a:solidFill>
                          <a:effectLst/>
                          <a:latin typeface="Calibri" panose="020F0502020204030204" pitchFamily="34" charset="0"/>
                        </a:rPr>
                        <a:t>Cell container</a:t>
                      </a:r>
                    </a:p>
                  </a:txBody>
                  <a:tcPr marL="5548" marR="5548" marT="55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b"/>
                      <a:r>
                        <a:rPr lang="en-GB" sz="1100" b="1" i="0" u="none" strike="noStrike">
                          <a:solidFill>
                            <a:srgbClr val="000000"/>
                          </a:solidFill>
                          <a:effectLst/>
                          <a:latin typeface="Calibri" panose="020F0502020204030204" pitchFamily="34" charset="0"/>
                        </a:rPr>
                        <a:t>0.47</a:t>
                      </a:r>
                    </a:p>
                  </a:txBody>
                  <a:tcPr marL="5548" marR="5548" marT="554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6962223"/>
                  </a:ext>
                </a:extLst>
              </a:tr>
            </a:tbl>
          </a:graphicData>
        </a:graphic>
      </p:graphicFrame>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5376BC18-6CE4-937A-6880-1E85E6531EB9}"/>
                  </a:ext>
                </a:extLst>
              </p:cNvPr>
              <p:cNvSpPr txBox="1">
                <a:spLocks/>
              </p:cNvSpPr>
              <p:nvPr/>
            </p:nvSpPr>
            <p:spPr>
              <a:xfrm>
                <a:off x="3418025" y="5622881"/>
                <a:ext cx="2788600" cy="91112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GB">
                    <a:solidFill>
                      <a:schemeClr val="tx1"/>
                    </a:solidFill>
                  </a:rPr>
                  <a:t>Total remaining production emissions</a:t>
                </a:r>
              </a:p>
              <a:p>
                <a:pPr marL="0" indent="0" algn="ctr">
                  <a:buNone/>
                </a:pPr>
                <a14:m>
                  <m:oMathPara xmlns:m="http://schemas.openxmlformats.org/officeDocument/2006/math">
                    <m:oMathParaPr>
                      <m:jc m:val="centerGroup"/>
                    </m:oMathParaPr>
                    <m:oMath xmlns:m="http://schemas.openxmlformats.org/officeDocument/2006/math">
                      <m:r>
                        <a:rPr lang="en-GB" i="1" dirty="0" smtClean="0">
                          <a:solidFill>
                            <a:schemeClr val="tx1"/>
                          </a:solidFill>
                          <a:latin typeface="Cambria Math" panose="02040503050406030204" pitchFamily="18" charset="0"/>
                        </a:rPr>
                        <m:t>2</m:t>
                      </m:r>
                      <m:r>
                        <a:rPr lang="en-GB" b="0" i="1" dirty="0" smtClean="0">
                          <a:solidFill>
                            <a:schemeClr val="tx1"/>
                          </a:solidFill>
                          <a:latin typeface="Cambria Math" panose="02040503050406030204" pitchFamily="18" charset="0"/>
                        </a:rPr>
                        <m:t>68</m:t>
                      </m:r>
                      <m:r>
                        <a:rPr lang="en-GB" i="1" dirty="0" smtClean="0">
                          <a:solidFill>
                            <a:schemeClr val="tx1"/>
                          </a:solidFill>
                          <a:latin typeface="Cambria Math" panose="02040503050406030204" pitchFamily="18" charset="0"/>
                        </a:rPr>
                        <m:t> </m:t>
                      </m:r>
                      <m:r>
                        <a:rPr lang="en-GB" i="1" dirty="0" smtClean="0">
                          <a:solidFill>
                            <a:schemeClr val="tx1"/>
                          </a:solidFill>
                          <a:latin typeface="Cambria Math" panose="02040503050406030204" pitchFamily="18" charset="0"/>
                        </a:rPr>
                        <m:t>𝐾𝑔</m:t>
                      </m:r>
                      <m:r>
                        <a:rPr lang="en-GB" i="1" dirty="0" smtClean="0">
                          <a:solidFill>
                            <a:schemeClr val="tx1"/>
                          </a:solidFill>
                          <a:latin typeface="Cambria Math" panose="02040503050406030204" pitchFamily="18" charset="0"/>
                        </a:rPr>
                        <m:t> </m:t>
                      </m:r>
                      <m:sSub>
                        <m:sSubPr>
                          <m:ctrlPr>
                            <a:rPr lang="en-GB" i="1" dirty="0" smtClean="0">
                              <a:solidFill>
                                <a:schemeClr val="tx1"/>
                              </a:solidFill>
                              <a:latin typeface="Cambria Math" panose="02040503050406030204" pitchFamily="18" charset="0"/>
                            </a:rPr>
                          </m:ctrlPr>
                        </m:sSubPr>
                        <m:e>
                          <m:r>
                            <a:rPr lang="en-GB" b="0" i="1" dirty="0" smtClean="0">
                              <a:solidFill>
                                <a:schemeClr val="tx1"/>
                              </a:solidFill>
                              <a:latin typeface="Cambria Math" panose="02040503050406030204" pitchFamily="18" charset="0"/>
                            </a:rPr>
                            <m:t>𝐶𝑂</m:t>
                          </m:r>
                        </m:e>
                        <m:sub>
                          <m:r>
                            <a:rPr lang="en-GB" b="0" i="1" dirty="0" smtClean="0">
                              <a:solidFill>
                                <a:schemeClr val="tx1"/>
                              </a:solidFill>
                              <a:latin typeface="Cambria Math" panose="02040503050406030204" pitchFamily="18" charset="0"/>
                            </a:rPr>
                            <m:t>2</m:t>
                          </m:r>
                        </m:sub>
                      </m:sSub>
                      <m:r>
                        <a:rPr lang="en-GB" b="0" i="1" dirty="0" smtClean="0">
                          <a:solidFill>
                            <a:schemeClr val="tx1"/>
                          </a:solidFill>
                          <a:latin typeface="Cambria Math" panose="02040503050406030204" pitchFamily="18" charset="0"/>
                        </a:rPr>
                        <m:t> </m:t>
                      </m:r>
                      <m:r>
                        <a:rPr lang="en-GB" b="0" i="1" dirty="0" smtClean="0">
                          <a:solidFill>
                            <a:schemeClr val="tx1"/>
                          </a:solidFill>
                          <a:latin typeface="Cambria Math" panose="02040503050406030204" pitchFamily="18" charset="0"/>
                        </a:rPr>
                        <m:t>𝑒𝑞</m:t>
                      </m:r>
                      <m:r>
                        <a:rPr lang="en-GB" b="0" i="1" dirty="0" smtClean="0">
                          <a:solidFill>
                            <a:schemeClr val="tx1"/>
                          </a:solidFill>
                          <a:latin typeface="Cambria Math" panose="02040503050406030204" pitchFamily="18" charset="0"/>
                        </a:rPr>
                        <m:t>.</m:t>
                      </m:r>
                    </m:oMath>
                  </m:oMathPara>
                </a14:m>
                <a:endParaRPr lang="en-GB">
                  <a:solidFill>
                    <a:schemeClr val="tx1"/>
                  </a:solidFill>
                </a:endParaRPr>
              </a:p>
            </p:txBody>
          </p:sp>
        </mc:Choice>
        <mc:Fallback xmlns="">
          <p:sp>
            <p:nvSpPr>
              <p:cNvPr id="8" name="Content Placeholder 3">
                <a:extLst>
                  <a:ext uri="{FF2B5EF4-FFF2-40B4-BE49-F238E27FC236}">
                    <a16:creationId xmlns:a16="http://schemas.microsoft.com/office/drawing/2014/main" id="{5376BC18-6CE4-937A-6880-1E85E6531EB9}"/>
                  </a:ext>
                </a:extLst>
              </p:cNvPr>
              <p:cNvSpPr txBox="1">
                <a:spLocks noRot="1" noChangeAspect="1" noMove="1" noResize="1" noEditPoints="1" noAdjustHandles="1" noChangeArrowheads="1" noChangeShapeType="1" noTextEdit="1"/>
              </p:cNvSpPr>
              <p:nvPr/>
            </p:nvSpPr>
            <p:spPr>
              <a:xfrm>
                <a:off x="3418025" y="5622881"/>
                <a:ext cx="2788600" cy="911126"/>
              </a:xfrm>
              <a:prstGeom prst="rect">
                <a:avLst/>
              </a:prstGeom>
              <a:blipFill>
                <a:blip r:embed="rId5"/>
                <a:stretch>
                  <a:fillRect t="-4000"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3">
                <a:extLst>
                  <a:ext uri="{FF2B5EF4-FFF2-40B4-BE49-F238E27FC236}">
                    <a16:creationId xmlns:a16="http://schemas.microsoft.com/office/drawing/2014/main" id="{BC08A355-727F-540E-898E-B65182CDBF15}"/>
                  </a:ext>
                </a:extLst>
              </p:cNvPr>
              <p:cNvSpPr txBox="1">
                <a:spLocks/>
              </p:cNvSpPr>
              <p:nvPr/>
            </p:nvSpPr>
            <p:spPr>
              <a:xfrm>
                <a:off x="1206900" y="5751909"/>
                <a:ext cx="1730409" cy="91112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GB">
                    <a:solidFill>
                      <a:schemeClr val="tx1"/>
                    </a:solidFill>
                  </a:rPr>
                  <a:t>Top 5 (91%)</a:t>
                </a:r>
              </a:p>
              <a:p>
                <a:pPr marL="0" indent="0" algn="ctr">
                  <a:buNone/>
                </a:pPr>
                <a14:m>
                  <m:oMathPara xmlns:m="http://schemas.openxmlformats.org/officeDocument/2006/math">
                    <m:oMathParaPr>
                      <m:jc m:val="centerGroup"/>
                    </m:oMathParaPr>
                    <m:oMath xmlns:m="http://schemas.openxmlformats.org/officeDocument/2006/math">
                      <m:r>
                        <a:rPr lang="en-GB" i="1" dirty="0" smtClean="0">
                          <a:solidFill>
                            <a:schemeClr val="tx1"/>
                          </a:solidFill>
                          <a:latin typeface="Cambria Math" panose="02040503050406030204" pitchFamily="18" charset="0"/>
                        </a:rPr>
                        <m:t>2</m:t>
                      </m:r>
                      <m:r>
                        <a:rPr lang="en-GB" b="0" i="1" dirty="0" smtClean="0">
                          <a:solidFill>
                            <a:schemeClr val="tx1"/>
                          </a:solidFill>
                          <a:latin typeface="Cambria Math" panose="02040503050406030204" pitchFamily="18" charset="0"/>
                        </a:rPr>
                        <m:t>44</m:t>
                      </m:r>
                      <m:r>
                        <a:rPr lang="en-GB" i="1" dirty="0" smtClean="0">
                          <a:solidFill>
                            <a:schemeClr val="tx1"/>
                          </a:solidFill>
                          <a:latin typeface="Cambria Math" panose="02040503050406030204" pitchFamily="18" charset="0"/>
                        </a:rPr>
                        <m:t> </m:t>
                      </m:r>
                      <m:r>
                        <a:rPr lang="en-GB" i="1" dirty="0" smtClean="0">
                          <a:solidFill>
                            <a:schemeClr val="tx1"/>
                          </a:solidFill>
                          <a:latin typeface="Cambria Math" panose="02040503050406030204" pitchFamily="18" charset="0"/>
                        </a:rPr>
                        <m:t>𝐾𝑔</m:t>
                      </m:r>
                      <m:r>
                        <a:rPr lang="en-GB" i="1" dirty="0" smtClean="0">
                          <a:solidFill>
                            <a:schemeClr val="tx1"/>
                          </a:solidFill>
                          <a:latin typeface="Cambria Math" panose="02040503050406030204" pitchFamily="18" charset="0"/>
                        </a:rPr>
                        <m:t> </m:t>
                      </m:r>
                      <m:sSub>
                        <m:sSubPr>
                          <m:ctrlPr>
                            <a:rPr lang="en-GB" i="1" dirty="0" smtClean="0">
                              <a:solidFill>
                                <a:schemeClr val="tx1"/>
                              </a:solidFill>
                              <a:latin typeface="Cambria Math" panose="02040503050406030204" pitchFamily="18" charset="0"/>
                            </a:rPr>
                          </m:ctrlPr>
                        </m:sSubPr>
                        <m:e>
                          <m:r>
                            <a:rPr lang="en-GB" b="0" i="1" dirty="0" smtClean="0">
                              <a:solidFill>
                                <a:schemeClr val="tx1"/>
                              </a:solidFill>
                              <a:latin typeface="Cambria Math" panose="02040503050406030204" pitchFamily="18" charset="0"/>
                            </a:rPr>
                            <m:t>𝐶𝑂</m:t>
                          </m:r>
                        </m:e>
                        <m:sub>
                          <m:r>
                            <a:rPr lang="en-GB" b="0" i="1" dirty="0" smtClean="0">
                              <a:solidFill>
                                <a:schemeClr val="tx1"/>
                              </a:solidFill>
                              <a:latin typeface="Cambria Math" panose="02040503050406030204" pitchFamily="18" charset="0"/>
                            </a:rPr>
                            <m:t>2</m:t>
                          </m:r>
                        </m:sub>
                      </m:sSub>
                      <m:r>
                        <a:rPr lang="en-GB" b="0" i="1" dirty="0" smtClean="0">
                          <a:solidFill>
                            <a:schemeClr val="tx1"/>
                          </a:solidFill>
                          <a:latin typeface="Cambria Math" panose="02040503050406030204" pitchFamily="18" charset="0"/>
                        </a:rPr>
                        <m:t> </m:t>
                      </m:r>
                      <m:r>
                        <a:rPr lang="en-GB" b="0" i="1" dirty="0" smtClean="0">
                          <a:solidFill>
                            <a:schemeClr val="tx1"/>
                          </a:solidFill>
                          <a:latin typeface="Cambria Math" panose="02040503050406030204" pitchFamily="18" charset="0"/>
                        </a:rPr>
                        <m:t>𝑒𝑞</m:t>
                      </m:r>
                      <m:r>
                        <a:rPr lang="en-GB" b="0" i="1" dirty="0" smtClean="0">
                          <a:solidFill>
                            <a:schemeClr val="tx1"/>
                          </a:solidFill>
                          <a:latin typeface="Cambria Math" panose="02040503050406030204" pitchFamily="18" charset="0"/>
                        </a:rPr>
                        <m:t>.</m:t>
                      </m:r>
                    </m:oMath>
                  </m:oMathPara>
                </a14:m>
                <a:endParaRPr lang="en-GB">
                  <a:solidFill>
                    <a:schemeClr val="tx1"/>
                  </a:solidFill>
                </a:endParaRPr>
              </a:p>
            </p:txBody>
          </p:sp>
        </mc:Choice>
        <mc:Fallback xmlns="">
          <p:sp>
            <p:nvSpPr>
              <p:cNvPr id="9" name="Content Placeholder 3">
                <a:extLst>
                  <a:ext uri="{FF2B5EF4-FFF2-40B4-BE49-F238E27FC236}">
                    <a16:creationId xmlns:a16="http://schemas.microsoft.com/office/drawing/2014/main" id="{BC08A355-727F-540E-898E-B65182CDBF15}"/>
                  </a:ext>
                </a:extLst>
              </p:cNvPr>
              <p:cNvSpPr txBox="1">
                <a:spLocks noRot="1" noChangeAspect="1" noMove="1" noResize="1" noEditPoints="1" noAdjustHandles="1" noChangeArrowheads="1" noChangeShapeType="1" noTextEdit="1"/>
              </p:cNvSpPr>
              <p:nvPr/>
            </p:nvSpPr>
            <p:spPr>
              <a:xfrm>
                <a:off x="1206900" y="5751909"/>
                <a:ext cx="1730409" cy="911126"/>
              </a:xfrm>
              <a:prstGeom prst="rect">
                <a:avLst/>
              </a:prstGeom>
              <a:blipFill>
                <a:blip r:embed="rId6"/>
                <a:stretch>
                  <a:fillRect t="-4698"/>
                </a:stretch>
              </a:blipFill>
            </p:spPr>
            <p:txBody>
              <a:bodyPr/>
              <a:lstStyle/>
              <a:p>
                <a:r>
                  <a:rPr lang="en-US">
                    <a:noFill/>
                  </a:rPr>
                  <a:t> </a:t>
                </a:r>
              </a:p>
            </p:txBody>
          </p:sp>
        </mc:Fallback>
      </mc:AlternateContent>
    </p:spTree>
    <p:extLst>
      <p:ext uri="{BB962C8B-B14F-4D97-AF65-F5344CB8AC3E}">
        <p14:creationId xmlns:p14="http://schemas.microsoft.com/office/powerpoint/2010/main" val="1622976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3" descr="Multiple interweaving highways with cars driving in different directions">
            <a:extLst>
              <a:ext uri="{FF2B5EF4-FFF2-40B4-BE49-F238E27FC236}">
                <a16:creationId xmlns:a16="http://schemas.microsoft.com/office/drawing/2014/main" id="{8ADEB008-3432-6E34-8274-2984EDA9B388}"/>
              </a:ext>
            </a:extLst>
          </p:cNvPr>
          <p:cNvPicPr>
            <a:picLocks noChangeAspect="1"/>
          </p:cNvPicPr>
          <p:nvPr/>
        </p:nvPicPr>
        <p:blipFill rotWithShape="1">
          <a:blip r:embed="rId3"/>
          <a:srcRect l="18115" r="9399" b="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3146C2D1-35A5-59FF-E964-F5E7126E617D}"/>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Transport</a:t>
            </a:r>
            <a:br>
              <a:rPr lang="en-US" sz="4800"/>
            </a:br>
            <a:endParaRPr lang="en-US" sz="4800"/>
          </a:p>
        </p:txBody>
      </p:sp>
      <p:cxnSp>
        <p:nvCxnSpPr>
          <p:cNvPr id="20" name="Straight Connector 19">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71773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7A6A2-3847-2932-F14C-A7081841A6D1}"/>
              </a:ext>
            </a:extLst>
          </p:cNvPr>
          <p:cNvSpPr>
            <a:spLocks noGrp="1"/>
          </p:cNvSpPr>
          <p:nvPr>
            <p:ph type="title"/>
          </p:nvPr>
        </p:nvSpPr>
        <p:spPr>
          <a:xfrm>
            <a:off x="677334" y="609600"/>
            <a:ext cx="7792109" cy="839190"/>
          </a:xfrm>
        </p:spPr>
        <p:txBody>
          <a:bodyPr/>
          <a:lstStyle/>
          <a:p>
            <a:r>
              <a:rPr lang="en-GB"/>
              <a:t>Tesla’s Battery Supply Chain</a:t>
            </a:r>
          </a:p>
        </p:txBody>
      </p:sp>
      <p:pic>
        <p:nvPicPr>
          <p:cNvPr id="6" name="Picture 5">
            <a:extLst>
              <a:ext uri="{FF2B5EF4-FFF2-40B4-BE49-F238E27FC236}">
                <a16:creationId xmlns:a16="http://schemas.microsoft.com/office/drawing/2014/main" id="{0D207F65-1C98-AF2A-B1F4-16218C42934E}"/>
              </a:ext>
            </a:extLst>
          </p:cNvPr>
          <p:cNvPicPr>
            <a:picLocks noChangeAspect="1"/>
          </p:cNvPicPr>
          <p:nvPr/>
        </p:nvPicPr>
        <p:blipFill>
          <a:blip r:embed="rId3"/>
          <a:stretch>
            <a:fillRect/>
          </a:stretch>
        </p:blipFill>
        <p:spPr>
          <a:xfrm>
            <a:off x="677334" y="1448790"/>
            <a:ext cx="7660549" cy="3826313"/>
          </a:xfrm>
          <a:prstGeom prst="rect">
            <a:avLst/>
          </a:prstGeom>
        </p:spPr>
      </p:pic>
      <p:pic>
        <p:nvPicPr>
          <p:cNvPr id="8" name="Picture 7">
            <a:extLst>
              <a:ext uri="{FF2B5EF4-FFF2-40B4-BE49-F238E27FC236}">
                <a16:creationId xmlns:a16="http://schemas.microsoft.com/office/drawing/2014/main" id="{D3A03661-4074-AC53-C1AE-53AC2D39F5CF}"/>
              </a:ext>
            </a:extLst>
          </p:cNvPr>
          <p:cNvPicPr>
            <a:picLocks noChangeAspect="1"/>
          </p:cNvPicPr>
          <p:nvPr/>
        </p:nvPicPr>
        <p:blipFill>
          <a:blip r:embed="rId4"/>
          <a:stretch>
            <a:fillRect/>
          </a:stretch>
        </p:blipFill>
        <p:spPr>
          <a:xfrm>
            <a:off x="5718564" y="5464038"/>
            <a:ext cx="2619319" cy="1055191"/>
          </a:xfrm>
          <a:prstGeom prst="rect">
            <a:avLst/>
          </a:prstGeom>
        </p:spPr>
      </p:pic>
      <p:sp>
        <p:nvSpPr>
          <p:cNvPr id="3" name="Content Placeholder 3">
            <a:extLst>
              <a:ext uri="{FF2B5EF4-FFF2-40B4-BE49-F238E27FC236}">
                <a16:creationId xmlns:a16="http://schemas.microsoft.com/office/drawing/2014/main" id="{16306545-6F67-A97C-54F2-35F7E08C58E2}"/>
              </a:ext>
            </a:extLst>
          </p:cNvPr>
          <p:cNvSpPr>
            <a:spLocks noGrp="1"/>
          </p:cNvSpPr>
          <p:nvPr>
            <p:ph idx="1"/>
          </p:nvPr>
        </p:nvSpPr>
        <p:spPr>
          <a:xfrm>
            <a:off x="600446" y="5333212"/>
            <a:ext cx="4881453" cy="839190"/>
          </a:xfrm>
        </p:spPr>
        <p:txBody>
          <a:bodyPr>
            <a:noAutofit/>
          </a:bodyPr>
          <a:lstStyle/>
          <a:p>
            <a:r>
              <a:rPr lang="en-GB" sz="1100"/>
              <a:t>Data pulled from Tesla’s 2021 Impact Report</a:t>
            </a:r>
          </a:p>
          <a:p>
            <a:pPr marL="0" indent="0">
              <a:buNone/>
            </a:pPr>
            <a:endParaRPr lang="en-GB" sz="1100"/>
          </a:p>
        </p:txBody>
      </p:sp>
    </p:spTree>
    <p:extLst>
      <p:ext uri="{BB962C8B-B14F-4D97-AF65-F5344CB8AC3E}">
        <p14:creationId xmlns:p14="http://schemas.microsoft.com/office/powerpoint/2010/main" val="1968331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E2A4485-B027-3222-301D-B47504A26892}"/>
              </a:ext>
            </a:extLst>
          </p:cNvPr>
          <p:cNvPicPr>
            <a:picLocks noChangeAspect="1"/>
          </p:cNvPicPr>
          <p:nvPr/>
        </p:nvPicPr>
        <p:blipFill>
          <a:blip r:embed="rId3"/>
          <a:stretch>
            <a:fillRect/>
          </a:stretch>
        </p:blipFill>
        <p:spPr>
          <a:xfrm>
            <a:off x="7200900" y="884903"/>
            <a:ext cx="5006011" cy="6022435"/>
          </a:xfrm>
          <a:prstGeom prst="rect">
            <a:avLst/>
          </a:prstGeom>
        </p:spPr>
      </p:pic>
      <p:graphicFrame>
        <p:nvGraphicFramePr>
          <p:cNvPr id="3" name="Chart 2">
            <a:extLst>
              <a:ext uri="{FF2B5EF4-FFF2-40B4-BE49-F238E27FC236}">
                <a16:creationId xmlns:a16="http://schemas.microsoft.com/office/drawing/2014/main" id="{72E6CE6D-1E49-51A2-768C-35D70D084126}"/>
              </a:ext>
            </a:extLst>
          </p:cNvPr>
          <p:cNvGraphicFramePr>
            <a:graphicFrameLocks/>
          </p:cNvGraphicFramePr>
          <p:nvPr>
            <p:extLst>
              <p:ext uri="{D42A27DB-BD31-4B8C-83A1-F6EECF244321}">
                <p14:modId xmlns:p14="http://schemas.microsoft.com/office/powerpoint/2010/main" val="1865765575"/>
              </p:ext>
            </p:extLst>
          </p:nvPr>
        </p:nvGraphicFramePr>
        <p:xfrm>
          <a:off x="7392187" y="1395811"/>
          <a:ext cx="4799812" cy="5462189"/>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a:extLst>
              <a:ext uri="{FF2B5EF4-FFF2-40B4-BE49-F238E27FC236}">
                <a16:creationId xmlns:a16="http://schemas.microsoft.com/office/drawing/2014/main" id="{3146C2D1-35A5-59FF-E964-F5E7126E617D}"/>
              </a:ext>
            </a:extLst>
          </p:cNvPr>
          <p:cNvSpPr>
            <a:spLocks noGrp="1"/>
          </p:cNvSpPr>
          <p:nvPr>
            <p:ph type="title"/>
          </p:nvPr>
        </p:nvSpPr>
        <p:spPr>
          <a:xfrm>
            <a:off x="-14911" y="827740"/>
            <a:ext cx="4773047" cy="644434"/>
          </a:xfrm>
        </p:spPr>
        <p:txBody>
          <a:bodyPr>
            <a:normAutofit/>
          </a:bodyPr>
          <a:lstStyle/>
          <a:p>
            <a:r>
              <a:rPr lang="en-GB" sz="3200"/>
              <a:t>Transport - Nickel</a:t>
            </a:r>
          </a:p>
        </p:txBody>
      </p:sp>
      <p:sp>
        <p:nvSpPr>
          <p:cNvPr id="6" name="Rectangle 5">
            <a:extLst>
              <a:ext uri="{FF2B5EF4-FFF2-40B4-BE49-F238E27FC236}">
                <a16:creationId xmlns:a16="http://schemas.microsoft.com/office/drawing/2014/main" id="{A53097A2-2CDA-39CB-7F82-0BAD625D1604}"/>
              </a:ext>
            </a:extLst>
          </p:cNvPr>
          <p:cNvSpPr/>
          <p:nvPr/>
        </p:nvSpPr>
        <p:spPr>
          <a:xfrm>
            <a:off x="0" y="0"/>
            <a:ext cx="12192000" cy="8849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7E738AAD-780B-573A-60B3-063F3317FC5A}"/>
              </a:ext>
            </a:extLst>
          </p:cNvPr>
          <p:cNvSpPr/>
          <p:nvPr/>
        </p:nvSpPr>
        <p:spPr>
          <a:xfrm>
            <a:off x="425236" y="123238"/>
            <a:ext cx="1563329" cy="678426"/>
          </a:xfrm>
          <a:prstGeom prst="roundRect">
            <a:avLst/>
          </a:prstGeom>
          <a:gradFill flip="none" rotWithShape="1">
            <a:gsLst>
              <a:gs pos="0">
                <a:schemeClr val="accent6"/>
              </a:gs>
              <a:gs pos="100000">
                <a:schemeClr val="bg2"/>
              </a:gs>
            </a:gsLst>
            <a:lin ang="5400000" scaled="1"/>
            <a:tileRect/>
          </a:gradFill>
          <a:ln w="57150">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Introduction</a:t>
            </a:r>
          </a:p>
        </p:txBody>
      </p:sp>
      <p:sp>
        <p:nvSpPr>
          <p:cNvPr id="8" name="Rectangle: Rounded Corners 7">
            <a:extLst>
              <a:ext uri="{FF2B5EF4-FFF2-40B4-BE49-F238E27FC236}">
                <a16:creationId xmlns:a16="http://schemas.microsoft.com/office/drawing/2014/main" id="{4A763B0F-D664-BF20-543C-CC872023D842}"/>
              </a:ext>
            </a:extLst>
          </p:cNvPr>
          <p:cNvSpPr/>
          <p:nvPr/>
        </p:nvSpPr>
        <p:spPr>
          <a:xfrm>
            <a:off x="2057389" y="135047"/>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NCA Cathode Production</a:t>
            </a:r>
          </a:p>
        </p:txBody>
      </p:sp>
      <p:sp>
        <p:nvSpPr>
          <p:cNvPr id="9" name="Rectangle: Rounded Corners 8">
            <a:extLst>
              <a:ext uri="{FF2B5EF4-FFF2-40B4-BE49-F238E27FC236}">
                <a16:creationId xmlns:a16="http://schemas.microsoft.com/office/drawing/2014/main" id="{BE76C184-39D1-413C-278E-2B8D9C31BB59}"/>
              </a:ext>
            </a:extLst>
          </p:cNvPr>
          <p:cNvSpPr/>
          <p:nvPr/>
        </p:nvSpPr>
        <p:spPr>
          <a:xfrm>
            <a:off x="3689542"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Remaining Production</a:t>
            </a:r>
          </a:p>
        </p:txBody>
      </p:sp>
      <p:sp>
        <p:nvSpPr>
          <p:cNvPr id="10" name="Rectangle: Rounded Corners 9">
            <a:extLst>
              <a:ext uri="{FF2B5EF4-FFF2-40B4-BE49-F238E27FC236}">
                <a16:creationId xmlns:a16="http://schemas.microsoft.com/office/drawing/2014/main" id="{3695EC87-D3F3-F988-8A14-8F24B43B75DF}"/>
              </a:ext>
            </a:extLst>
          </p:cNvPr>
          <p:cNvSpPr/>
          <p:nvPr/>
        </p:nvSpPr>
        <p:spPr>
          <a:xfrm>
            <a:off x="6953848"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Use Phase</a:t>
            </a:r>
          </a:p>
        </p:txBody>
      </p:sp>
      <p:sp>
        <p:nvSpPr>
          <p:cNvPr id="11" name="Rectangle: Rounded Corners 10">
            <a:extLst>
              <a:ext uri="{FF2B5EF4-FFF2-40B4-BE49-F238E27FC236}">
                <a16:creationId xmlns:a16="http://schemas.microsoft.com/office/drawing/2014/main" id="{2823067B-0F43-F23E-D60C-529B4624BF87}"/>
              </a:ext>
            </a:extLst>
          </p:cNvPr>
          <p:cNvSpPr/>
          <p:nvPr/>
        </p:nvSpPr>
        <p:spPr>
          <a:xfrm>
            <a:off x="8586001"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End of Life</a:t>
            </a:r>
          </a:p>
        </p:txBody>
      </p:sp>
      <p:sp>
        <p:nvSpPr>
          <p:cNvPr id="12" name="Rectangle: Rounded Corners 11">
            <a:extLst>
              <a:ext uri="{FF2B5EF4-FFF2-40B4-BE49-F238E27FC236}">
                <a16:creationId xmlns:a16="http://schemas.microsoft.com/office/drawing/2014/main" id="{D73652E0-685A-215E-E277-293A2139CE2C}"/>
              </a:ext>
            </a:extLst>
          </p:cNvPr>
          <p:cNvSpPr/>
          <p:nvPr/>
        </p:nvSpPr>
        <p:spPr>
          <a:xfrm>
            <a:off x="10218154"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Economic Life Cycle Costing</a:t>
            </a:r>
          </a:p>
        </p:txBody>
      </p:sp>
      <p:sp>
        <p:nvSpPr>
          <p:cNvPr id="13" name="Rectangle: Rounded Corners 12">
            <a:extLst>
              <a:ext uri="{FF2B5EF4-FFF2-40B4-BE49-F238E27FC236}">
                <a16:creationId xmlns:a16="http://schemas.microsoft.com/office/drawing/2014/main" id="{561EF13C-13C5-1BB0-B0D6-ADA20471D61F}"/>
              </a:ext>
            </a:extLst>
          </p:cNvPr>
          <p:cNvSpPr/>
          <p:nvPr/>
        </p:nvSpPr>
        <p:spPr>
          <a:xfrm>
            <a:off x="5321695" y="135047"/>
            <a:ext cx="1563329" cy="678426"/>
          </a:xfrm>
          <a:prstGeom prst="roundRect">
            <a:avLst/>
          </a:prstGeom>
          <a:gradFill flip="none" rotWithShape="1">
            <a:gsLst>
              <a:gs pos="0">
                <a:schemeClr val="accent6"/>
              </a:gs>
              <a:gs pos="100000">
                <a:schemeClr val="bg2"/>
              </a:gs>
            </a:gsLst>
            <a:lin ang="5400000" scaled="1"/>
            <a:tileRect/>
          </a:gradFill>
          <a:ln w="57150">
            <a:solidFill>
              <a:schemeClr val="accent5"/>
            </a:solid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Transport</a:t>
            </a:r>
          </a:p>
        </p:txBody>
      </p:sp>
      <p:pic>
        <p:nvPicPr>
          <p:cNvPr id="26" name="Picture 25" descr="A blue line on a map&#10;&#10;Description automatically generated with medium confidence">
            <a:extLst>
              <a:ext uri="{FF2B5EF4-FFF2-40B4-BE49-F238E27FC236}">
                <a16:creationId xmlns:a16="http://schemas.microsoft.com/office/drawing/2014/main" id="{352581F1-FDFC-38A9-3826-0B83A8674F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987636"/>
            <a:ext cx="3689542" cy="1870364"/>
          </a:xfrm>
          <a:prstGeom prst="rect">
            <a:avLst/>
          </a:prstGeom>
        </p:spPr>
      </p:pic>
      <p:pic>
        <p:nvPicPr>
          <p:cNvPr id="27" name="Picture 26" descr="A map of a road&#10;&#10;Description automatically generated with low confidence">
            <a:extLst>
              <a:ext uri="{FF2B5EF4-FFF2-40B4-BE49-F238E27FC236}">
                <a16:creationId xmlns:a16="http://schemas.microsoft.com/office/drawing/2014/main" id="{B01CDB32-5FEB-9DBB-6402-B0549AB98C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3097678"/>
            <a:ext cx="3689542" cy="1889958"/>
          </a:xfrm>
          <a:prstGeom prst="rect">
            <a:avLst/>
          </a:prstGeom>
        </p:spPr>
      </p:pic>
      <p:graphicFrame>
        <p:nvGraphicFramePr>
          <p:cNvPr id="28" name="Table 27">
            <a:extLst>
              <a:ext uri="{FF2B5EF4-FFF2-40B4-BE49-F238E27FC236}">
                <a16:creationId xmlns:a16="http://schemas.microsoft.com/office/drawing/2014/main" id="{D3C14034-F37C-D2F9-5D31-587797261521}"/>
              </a:ext>
            </a:extLst>
          </p:cNvPr>
          <p:cNvGraphicFramePr>
            <a:graphicFrameLocks noGrp="1"/>
          </p:cNvGraphicFramePr>
          <p:nvPr>
            <p:extLst>
              <p:ext uri="{D42A27DB-BD31-4B8C-83A1-F6EECF244321}">
                <p14:modId xmlns:p14="http://schemas.microsoft.com/office/powerpoint/2010/main" val="2772136825"/>
              </p:ext>
            </p:extLst>
          </p:nvPr>
        </p:nvGraphicFramePr>
        <p:xfrm>
          <a:off x="67169" y="1356261"/>
          <a:ext cx="7030631" cy="1645920"/>
        </p:xfrm>
        <a:graphic>
          <a:graphicData uri="http://schemas.openxmlformats.org/drawingml/2006/table">
            <a:tbl>
              <a:tblPr firstRow="1" firstCol="1" bandRow="1"/>
              <a:tblGrid>
                <a:gridCol w="1204783">
                  <a:extLst>
                    <a:ext uri="{9D8B030D-6E8A-4147-A177-3AD203B41FA5}">
                      <a16:colId xmlns:a16="http://schemas.microsoft.com/office/drawing/2014/main" val="876209507"/>
                    </a:ext>
                  </a:extLst>
                </a:gridCol>
                <a:gridCol w="1246893">
                  <a:extLst>
                    <a:ext uri="{9D8B030D-6E8A-4147-A177-3AD203B41FA5}">
                      <a16:colId xmlns:a16="http://schemas.microsoft.com/office/drawing/2014/main" val="3062158479"/>
                    </a:ext>
                  </a:extLst>
                </a:gridCol>
                <a:gridCol w="1213361">
                  <a:extLst>
                    <a:ext uri="{9D8B030D-6E8A-4147-A177-3AD203B41FA5}">
                      <a16:colId xmlns:a16="http://schemas.microsoft.com/office/drawing/2014/main" val="3109923886"/>
                    </a:ext>
                  </a:extLst>
                </a:gridCol>
                <a:gridCol w="1129923">
                  <a:extLst>
                    <a:ext uri="{9D8B030D-6E8A-4147-A177-3AD203B41FA5}">
                      <a16:colId xmlns:a16="http://schemas.microsoft.com/office/drawing/2014/main" val="1551879292"/>
                    </a:ext>
                  </a:extLst>
                </a:gridCol>
                <a:gridCol w="1277303">
                  <a:extLst>
                    <a:ext uri="{9D8B030D-6E8A-4147-A177-3AD203B41FA5}">
                      <a16:colId xmlns:a16="http://schemas.microsoft.com/office/drawing/2014/main" val="1474431358"/>
                    </a:ext>
                  </a:extLst>
                </a:gridCol>
                <a:gridCol w="958368">
                  <a:extLst>
                    <a:ext uri="{9D8B030D-6E8A-4147-A177-3AD203B41FA5}">
                      <a16:colId xmlns:a16="http://schemas.microsoft.com/office/drawing/2014/main" val="2297906386"/>
                    </a:ext>
                  </a:extLst>
                </a:gridCol>
              </a:tblGrid>
              <a:tr h="334426">
                <a:tc>
                  <a:txBody>
                    <a:bodyPr/>
                    <a:lstStyle/>
                    <a:p>
                      <a:r>
                        <a:rPr lang="en-GB"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Supplier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en-GB"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Location</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en-GB"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Distance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en-GB"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Transport</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GB"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Emissions</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GB"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Total Emissions</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04021700"/>
                  </a:ext>
                </a:extLst>
              </a:tr>
              <a:tr h="501640">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Bhp West Nickel</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Extraction Mine to Thevernard Port</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1767 km</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Lorry</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6.55 Kg CO2</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24.32 Kg CO eq</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3338717459"/>
                  </a:ext>
                </a:extLst>
              </a:tr>
              <a:tr h="334426">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Thevernard Port to Nevada Port</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14331.05 km</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Sea Freight</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17.52 Kg CO2</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4092517104"/>
                  </a:ext>
                </a:extLst>
              </a:tr>
              <a:tr h="334426">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Nevada Port to City of Nevada</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66.3 km</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Lorry</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0.24 Kg CO2</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75435933"/>
                  </a:ext>
                </a:extLst>
              </a:tr>
            </a:tbl>
          </a:graphicData>
        </a:graphic>
      </p:graphicFrame>
    </p:spTree>
    <p:extLst>
      <p:ext uri="{BB962C8B-B14F-4D97-AF65-F5344CB8AC3E}">
        <p14:creationId xmlns:p14="http://schemas.microsoft.com/office/powerpoint/2010/main" val="2168741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E2A4485-B027-3222-301D-B47504A26892}"/>
              </a:ext>
            </a:extLst>
          </p:cNvPr>
          <p:cNvPicPr>
            <a:picLocks noChangeAspect="1"/>
          </p:cNvPicPr>
          <p:nvPr/>
        </p:nvPicPr>
        <p:blipFill>
          <a:blip r:embed="rId3"/>
          <a:stretch>
            <a:fillRect/>
          </a:stretch>
        </p:blipFill>
        <p:spPr>
          <a:xfrm>
            <a:off x="7177949" y="853153"/>
            <a:ext cx="5077642" cy="6004847"/>
          </a:xfrm>
          <a:prstGeom prst="rect">
            <a:avLst/>
          </a:prstGeom>
        </p:spPr>
      </p:pic>
      <p:graphicFrame>
        <p:nvGraphicFramePr>
          <p:cNvPr id="21" name="Chart 20">
            <a:extLst>
              <a:ext uri="{FF2B5EF4-FFF2-40B4-BE49-F238E27FC236}">
                <a16:creationId xmlns:a16="http://schemas.microsoft.com/office/drawing/2014/main" id="{20BA29A9-6833-6BF4-D826-0141771C62FF}"/>
              </a:ext>
            </a:extLst>
          </p:cNvPr>
          <p:cNvGraphicFramePr>
            <a:graphicFrameLocks/>
          </p:cNvGraphicFramePr>
          <p:nvPr>
            <p:extLst>
              <p:ext uri="{D42A27DB-BD31-4B8C-83A1-F6EECF244321}">
                <p14:modId xmlns:p14="http://schemas.microsoft.com/office/powerpoint/2010/main" val="3652884011"/>
              </p:ext>
            </p:extLst>
          </p:nvPr>
        </p:nvGraphicFramePr>
        <p:xfrm>
          <a:off x="7407098" y="1387558"/>
          <a:ext cx="4742813" cy="5470442"/>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a:extLst>
              <a:ext uri="{FF2B5EF4-FFF2-40B4-BE49-F238E27FC236}">
                <a16:creationId xmlns:a16="http://schemas.microsoft.com/office/drawing/2014/main" id="{A53097A2-2CDA-39CB-7F82-0BAD625D1604}"/>
              </a:ext>
            </a:extLst>
          </p:cNvPr>
          <p:cNvSpPr/>
          <p:nvPr/>
        </p:nvSpPr>
        <p:spPr>
          <a:xfrm>
            <a:off x="0" y="-31750"/>
            <a:ext cx="12192000" cy="8849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7E738AAD-780B-573A-60B3-063F3317FC5A}"/>
              </a:ext>
            </a:extLst>
          </p:cNvPr>
          <p:cNvSpPr/>
          <p:nvPr/>
        </p:nvSpPr>
        <p:spPr>
          <a:xfrm>
            <a:off x="425236" y="123238"/>
            <a:ext cx="1563329" cy="678426"/>
          </a:xfrm>
          <a:prstGeom prst="roundRect">
            <a:avLst/>
          </a:prstGeom>
          <a:gradFill flip="none" rotWithShape="1">
            <a:gsLst>
              <a:gs pos="0">
                <a:schemeClr val="accent6"/>
              </a:gs>
              <a:gs pos="100000">
                <a:schemeClr val="bg2"/>
              </a:gs>
            </a:gsLst>
            <a:lin ang="5400000" scaled="1"/>
            <a:tileRect/>
          </a:gradFill>
          <a:ln w="57150">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Introduction</a:t>
            </a:r>
          </a:p>
        </p:txBody>
      </p:sp>
      <p:sp>
        <p:nvSpPr>
          <p:cNvPr id="8" name="Rectangle: Rounded Corners 7">
            <a:extLst>
              <a:ext uri="{FF2B5EF4-FFF2-40B4-BE49-F238E27FC236}">
                <a16:creationId xmlns:a16="http://schemas.microsoft.com/office/drawing/2014/main" id="{4A763B0F-D664-BF20-543C-CC872023D842}"/>
              </a:ext>
            </a:extLst>
          </p:cNvPr>
          <p:cNvSpPr/>
          <p:nvPr/>
        </p:nvSpPr>
        <p:spPr>
          <a:xfrm>
            <a:off x="2057389" y="135047"/>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NCA Cathode Production</a:t>
            </a:r>
          </a:p>
        </p:txBody>
      </p:sp>
      <p:sp>
        <p:nvSpPr>
          <p:cNvPr id="9" name="Rectangle: Rounded Corners 8">
            <a:extLst>
              <a:ext uri="{FF2B5EF4-FFF2-40B4-BE49-F238E27FC236}">
                <a16:creationId xmlns:a16="http://schemas.microsoft.com/office/drawing/2014/main" id="{BE76C184-39D1-413C-278E-2B8D9C31BB59}"/>
              </a:ext>
            </a:extLst>
          </p:cNvPr>
          <p:cNvSpPr/>
          <p:nvPr/>
        </p:nvSpPr>
        <p:spPr>
          <a:xfrm>
            <a:off x="3689542"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Remaining Production</a:t>
            </a:r>
          </a:p>
        </p:txBody>
      </p:sp>
      <p:sp>
        <p:nvSpPr>
          <p:cNvPr id="10" name="Rectangle: Rounded Corners 9">
            <a:extLst>
              <a:ext uri="{FF2B5EF4-FFF2-40B4-BE49-F238E27FC236}">
                <a16:creationId xmlns:a16="http://schemas.microsoft.com/office/drawing/2014/main" id="{3695EC87-D3F3-F988-8A14-8F24B43B75DF}"/>
              </a:ext>
            </a:extLst>
          </p:cNvPr>
          <p:cNvSpPr/>
          <p:nvPr/>
        </p:nvSpPr>
        <p:spPr>
          <a:xfrm>
            <a:off x="6953848"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Use Phase</a:t>
            </a:r>
          </a:p>
        </p:txBody>
      </p:sp>
      <p:sp>
        <p:nvSpPr>
          <p:cNvPr id="11" name="Rectangle: Rounded Corners 10">
            <a:extLst>
              <a:ext uri="{FF2B5EF4-FFF2-40B4-BE49-F238E27FC236}">
                <a16:creationId xmlns:a16="http://schemas.microsoft.com/office/drawing/2014/main" id="{2823067B-0F43-F23E-D60C-529B4624BF87}"/>
              </a:ext>
            </a:extLst>
          </p:cNvPr>
          <p:cNvSpPr/>
          <p:nvPr/>
        </p:nvSpPr>
        <p:spPr>
          <a:xfrm>
            <a:off x="8586001"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End of Life</a:t>
            </a:r>
          </a:p>
        </p:txBody>
      </p:sp>
      <p:sp>
        <p:nvSpPr>
          <p:cNvPr id="12" name="Rectangle: Rounded Corners 11">
            <a:extLst>
              <a:ext uri="{FF2B5EF4-FFF2-40B4-BE49-F238E27FC236}">
                <a16:creationId xmlns:a16="http://schemas.microsoft.com/office/drawing/2014/main" id="{D73652E0-685A-215E-E277-293A2139CE2C}"/>
              </a:ext>
            </a:extLst>
          </p:cNvPr>
          <p:cNvSpPr/>
          <p:nvPr/>
        </p:nvSpPr>
        <p:spPr>
          <a:xfrm>
            <a:off x="10218154"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Economic Life Cycle Costing</a:t>
            </a:r>
          </a:p>
        </p:txBody>
      </p:sp>
      <p:sp>
        <p:nvSpPr>
          <p:cNvPr id="13" name="Rectangle: Rounded Corners 12">
            <a:extLst>
              <a:ext uri="{FF2B5EF4-FFF2-40B4-BE49-F238E27FC236}">
                <a16:creationId xmlns:a16="http://schemas.microsoft.com/office/drawing/2014/main" id="{561EF13C-13C5-1BB0-B0D6-ADA20471D61F}"/>
              </a:ext>
            </a:extLst>
          </p:cNvPr>
          <p:cNvSpPr/>
          <p:nvPr/>
        </p:nvSpPr>
        <p:spPr>
          <a:xfrm>
            <a:off x="5321695" y="135047"/>
            <a:ext cx="1563329" cy="678426"/>
          </a:xfrm>
          <a:prstGeom prst="roundRect">
            <a:avLst/>
          </a:prstGeom>
          <a:gradFill flip="none" rotWithShape="1">
            <a:gsLst>
              <a:gs pos="0">
                <a:schemeClr val="accent6"/>
              </a:gs>
              <a:gs pos="100000">
                <a:schemeClr val="bg2"/>
              </a:gs>
            </a:gsLst>
            <a:lin ang="5400000" scaled="1"/>
            <a:tileRect/>
          </a:gradFill>
          <a:ln w="57150">
            <a:solidFill>
              <a:schemeClr val="accent5"/>
            </a:solid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Transport</a:t>
            </a:r>
          </a:p>
        </p:txBody>
      </p:sp>
      <p:sp>
        <p:nvSpPr>
          <p:cNvPr id="17" name="Title 1">
            <a:extLst>
              <a:ext uri="{FF2B5EF4-FFF2-40B4-BE49-F238E27FC236}">
                <a16:creationId xmlns:a16="http://schemas.microsoft.com/office/drawing/2014/main" id="{A806C718-096D-5283-3456-3825473571DE}"/>
              </a:ext>
            </a:extLst>
          </p:cNvPr>
          <p:cNvSpPr>
            <a:spLocks noGrp="1"/>
          </p:cNvSpPr>
          <p:nvPr>
            <p:ph type="title"/>
          </p:nvPr>
        </p:nvSpPr>
        <p:spPr>
          <a:xfrm>
            <a:off x="425236" y="888464"/>
            <a:ext cx="4658216" cy="423285"/>
          </a:xfrm>
        </p:spPr>
        <p:txBody>
          <a:bodyPr>
            <a:normAutofit fontScale="90000"/>
          </a:bodyPr>
          <a:lstStyle/>
          <a:p>
            <a:r>
              <a:rPr lang="en-GB"/>
              <a:t>Transport – Cobalt</a:t>
            </a:r>
          </a:p>
        </p:txBody>
      </p:sp>
      <p:graphicFrame>
        <p:nvGraphicFramePr>
          <p:cNvPr id="20" name="Table 7">
            <a:extLst>
              <a:ext uri="{FF2B5EF4-FFF2-40B4-BE49-F238E27FC236}">
                <a16:creationId xmlns:a16="http://schemas.microsoft.com/office/drawing/2014/main" id="{85F2CF68-A441-1151-2660-E6162973B40E}"/>
              </a:ext>
            </a:extLst>
          </p:cNvPr>
          <p:cNvGraphicFramePr>
            <a:graphicFrameLocks noGrp="1"/>
          </p:cNvGraphicFramePr>
          <p:nvPr>
            <p:extLst>
              <p:ext uri="{D42A27DB-BD31-4B8C-83A1-F6EECF244321}">
                <p14:modId xmlns:p14="http://schemas.microsoft.com/office/powerpoint/2010/main" val="756864235"/>
              </p:ext>
            </p:extLst>
          </p:nvPr>
        </p:nvGraphicFramePr>
        <p:xfrm>
          <a:off x="42089" y="1415245"/>
          <a:ext cx="5865672" cy="1869895"/>
        </p:xfrm>
        <a:graphic>
          <a:graphicData uri="http://schemas.openxmlformats.org/drawingml/2006/table">
            <a:tbl>
              <a:tblPr firstRow="1" bandRow="1">
                <a:tableStyleId>{5940675A-B579-460E-94D1-54222C63F5DA}</a:tableStyleId>
              </a:tblPr>
              <a:tblGrid>
                <a:gridCol w="977612">
                  <a:extLst>
                    <a:ext uri="{9D8B030D-6E8A-4147-A177-3AD203B41FA5}">
                      <a16:colId xmlns:a16="http://schemas.microsoft.com/office/drawing/2014/main" val="515582964"/>
                    </a:ext>
                  </a:extLst>
                </a:gridCol>
                <a:gridCol w="977612">
                  <a:extLst>
                    <a:ext uri="{9D8B030D-6E8A-4147-A177-3AD203B41FA5}">
                      <a16:colId xmlns:a16="http://schemas.microsoft.com/office/drawing/2014/main" val="3495399552"/>
                    </a:ext>
                  </a:extLst>
                </a:gridCol>
                <a:gridCol w="977612">
                  <a:extLst>
                    <a:ext uri="{9D8B030D-6E8A-4147-A177-3AD203B41FA5}">
                      <a16:colId xmlns:a16="http://schemas.microsoft.com/office/drawing/2014/main" val="1401571490"/>
                    </a:ext>
                  </a:extLst>
                </a:gridCol>
                <a:gridCol w="977612">
                  <a:extLst>
                    <a:ext uri="{9D8B030D-6E8A-4147-A177-3AD203B41FA5}">
                      <a16:colId xmlns:a16="http://schemas.microsoft.com/office/drawing/2014/main" val="564950453"/>
                    </a:ext>
                  </a:extLst>
                </a:gridCol>
                <a:gridCol w="977612">
                  <a:extLst>
                    <a:ext uri="{9D8B030D-6E8A-4147-A177-3AD203B41FA5}">
                      <a16:colId xmlns:a16="http://schemas.microsoft.com/office/drawing/2014/main" val="4186470766"/>
                    </a:ext>
                  </a:extLst>
                </a:gridCol>
                <a:gridCol w="977612">
                  <a:extLst>
                    <a:ext uri="{9D8B030D-6E8A-4147-A177-3AD203B41FA5}">
                      <a16:colId xmlns:a16="http://schemas.microsoft.com/office/drawing/2014/main" val="3622335041"/>
                    </a:ext>
                  </a:extLst>
                </a:gridCol>
              </a:tblGrid>
              <a:tr h="262728">
                <a:tc>
                  <a:txBody>
                    <a:bodyPr/>
                    <a:lstStyle/>
                    <a:p>
                      <a:r>
                        <a:rPr lang="en-GB" sz="1050" b="1">
                          <a:latin typeface="Times New Roman" panose="02020603050405020304" pitchFamily="18" charset="0"/>
                          <a:cs typeface="Times New Roman" panose="02020603050405020304" pitchFamily="18" charset="0"/>
                        </a:rPr>
                        <a:t>Supplier</a:t>
                      </a:r>
                    </a:p>
                  </a:txBody>
                  <a:tcPr>
                    <a:solidFill>
                      <a:schemeClr val="accent1">
                        <a:lumMod val="60000"/>
                        <a:lumOff val="40000"/>
                      </a:schemeClr>
                    </a:solidFill>
                  </a:tcPr>
                </a:tc>
                <a:tc>
                  <a:txBody>
                    <a:bodyPr/>
                    <a:lstStyle/>
                    <a:p>
                      <a:r>
                        <a:rPr lang="en-GB" sz="1050" b="1">
                          <a:latin typeface="Times New Roman" panose="02020603050405020304" pitchFamily="18" charset="0"/>
                          <a:cs typeface="Times New Roman" panose="02020603050405020304" pitchFamily="18" charset="0"/>
                        </a:rPr>
                        <a:t>Location</a:t>
                      </a:r>
                    </a:p>
                  </a:txBody>
                  <a:tcPr>
                    <a:solidFill>
                      <a:schemeClr val="accent1">
                        <a:lumMod val="60000"/>
                        <a:lumOff val="40000"/>
                      </a:schemeClr>
                    </a:solidFill>
                  </a:tcPr>
                </a:tc>
                <a:tc>
                  <a:txBody>
                    <a:bodyPr/>
                    <a:lstStyle/>
                    <a:p>
                      <a:r>
                        <a:rPr lang="en-GB" sz="1050" b="1">
                          <a:latin typeface="Times New Roman" panose="02020603050405020304" pitchFamily="18" charset="0"/>
                          <a:cs typeface="Times New Roman" panose="02020603050405020304" pitchFamily="18" charset="0"/>
                        </a:rPr>
                        <a:t>Distance </a:t>
                      </a:r>
                    </a:p>
                  </a:txBody>
                  <a:tcPr>
                    <a:solidFill>
                      <a:schemeClr val="accent1">
                        <a:lumMod val="60000"/>
                        <a:lumOff val="40000"/>
                      </a:schemeClr>
                    </a:solidFill>
                  </a:tcPr>
                </a:tc>
                <a:tc>
                  <a:txBody>
                    <a:bodyPr/>
                    <a:lstStyle/>
                    <a:p>
                      <a:r>
                        <a:rPr lang="en-GB" sz="1050" b="1">
                          <a:latin typeface="Times New Roman" panose="02020603050405020304" pitchFamily="18" charset="0"/>
                          <a:cs typeface="Times New Roman" panose="02020603050405020304" pitchFamily="18" charset="0"/>
                        </a:rPr>
                        <a:t>Transport</a:t>
                      </a:r>
                    </a:p>
                  </a:txBody>
                  <a:tcPr>
                    <a:solidFill>
                      <a:schemeClr val="accent1">
                        <a:lumMod val="60000"/>
                        <a:lumOff val="40000"/>
                      </a:schemeClr>
                    </a:solidFill>
                  </a:tcPr>
                </a:tc>
                <a:tc>
                  <a:txBody>
                    <a:bodyPr/>
                    <a:lstStyle/>
                    <a:p>
                      <a:r>
                        <a:rPr lang="en-GB" sz="1050" b="1">
                          <a:latin typeface="Times New Roman" panose="02020603050405020304" pitchFamily="18" charset="0"/>
                          <a:cs typeface="Times New Roman" panose="02020603050405020304" pitchFamily="18" charset="0"/>
                        </a:rPr>
                        <a:t>Emissions</a:t>
                      </a:r>
                    </a:p>
                  </a:txBody>
                  <a:tcPr>
                    <a:solidFill>
                      <a:schemeClr val="accent1">
                        <a:lumMod val="60000"/>
                        <a:lumOff val="40000"/>
                      </a:schemeClr>
                    </a:solidFill>
                  </a:tcPr>
                </a:tc>
                <a:tc>
                  <a:txBody>
                    <a:bodyPr/>
                    <a:lstStyle/>
                    <a:p>
                      <a:r>
                        <a:rPr lang="en-GB" sz="1050" b="1">
                          <a:latin typeface="Times New Roman" panose="02020603050405020304" pitchFamily="18" charset="0"/>
                          <a:cs typeface="Times New Roman" panose="02020603050405020304" pitchFamily="18" charset="0"/>
                        </a:rPr>
                        <a:t>Total Emissions</a:t>
                      </a:r>
                    </a:p>
                  </a:txBody>
                  <a:tcPr>
                    <a:solidFill>
                      <a:schemeClr val="accent1">
                        <a:lumMod val="60000"/>
                        <a:lumOff val="40000"/>
                      </a:schemeClr>
                    </a:solidFill>
                  </a:tcPr>
                </a:tc>
                <a:extLst>
                  <a:ext uri="{0D108BD9-81ED-4DB2-BD59-A6C34878D82A}">
                    <a16:rowId xmlns:a16="http://schemas.microsoft.com/office/drawing/2014/main" val="631063596"/>
                  </a:ext>
                </a:extLst>
              </a:tr>
              <a:tr h="606297">
                <a:tc>
                  <a:txBody>
                    <a:bodyPr/>
                    <a:lstStyle/>
                    <a:p>
                      <a:r>
                        <a:rPr lang="en-GB" sz="10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Glencore</a:t>
                      </a:r>
                      <a:endParaRPr lang="en-GB"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B w="12700" cap="flat" cmpd="sng" algn="ctr">
                      <a:noFill/>
                      <a:prstDash val="solid"/>
                      <a:round/>
                      <a:headEnd type="none" w="med" len="med"/>
                      <a:tailEnd type="none" w="med" len="med"/>
                    </a:lnB>
                    <a:solidFill>
                      <a:schemeClr val="bg1"/>
                    </a:solidFill>
                  </a:tcPr>
                </a:tc>
                <a:tc>
                  <a:txBody>
                    <a:bodyPr/>
                    <a:lstStyle/>
                    <a:p>
                      <a:r>
                        <a:rPr lang="en-GB" sz="10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Democratic Republic of Congo to Matadi Port</a:t>
                      </a:r>
                      <a:endParaRPr lang="en-GB"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r>
                        <a:rPr lang="en-GB" sz="10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2172km</a:t>
                      </a:r>
                      <a:endParaRPr lang="en-GB" sz="1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r>
                        <a:rPr lang="en-GB" sz="10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Lorry</a:t>
                      </a:r>
                      <a:endParaRPr lang="en-GB"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B w="12700" cap="flat" cmpd="sng" algn="ctr">
                      <a:noFill/>
                      <a:prstDash val="solid"/>
                      <a:round/>
                      <a:headEnd type="none" w="med" len="med"/>
                      <a:tailEnd type="none" w="med" len="med"/>
                    </a:lnB>
                    <a:solidFill>
                      <a:schemeClr val="bg1"/>
                    </a:solidFill>
                  </a:tcPr>
                </a:tc>
                <a:tc>
                  <a:txBody>
                    <a:bodyPr/>
                    <a:lstStyle/>
                    <a:p>
                      <a:r>
                        <a:rPr lang="en-GB" sz="10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1.56 Kg CO2 eq</a:t>
                      </a:r>
                      <a:endParaRPr lang="en-GB"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B w="12700" cap="flat" cmpd="sng" algn="ctr">
                      <a:noFill/>
                      <a:prstDash val="solid"/>
                      <a:round/>
                      <a:headEnd type="none" w="med" len="med"/>
                      <a:tailEnd type="none" w="med" len="med"/>
                    </a:lnB>
                    <a:solidFill>
                      <a:schemeClr val="bg1"/>
                    </a:solidFill>
                  </a:tcPr>
                </a:tc>
                <a:tc>
                  <a:txBody>
                    <a:bodyPr/>
                    <a:lstStyle/>
                    <a:p>
                      <a:r>
                        <a:rPr lang="en-GB" sz="10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5.39 Kg CO2 eq</a:t>
                      </a:r>
                      <a:endParaRPr lang="en-GB"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972456583"/>
                  </a:ext>
                </a:extLst>
              </a:tr>
              <a:tr h="485037">
                <a:tc>
                  <a:txBody>
                    <a:bodyPr/>
                    <a:lstStyle/>
                    <a:p>
                      <a:r>
                        <a:rPr lang="en-GB" sz="10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sz="10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Matadi Port to Nevada Port</a:t>
                      </a:r>
                      <a:endParaRPr lang="en-GB"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r>
                        <a:rPr lang="en-GB" sz="10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16770.36km</a:t>
                      </a:r>
                      <a:endParaRPr lang="en-GB"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r>
                        <a:rPr lang="en-GB" sz="10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Sea freight</a:t>
                      </a:r>
                      <a:endParaRPr lang="en-GB"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r>
                        <a:rPr lang="en-GB" sz="10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3.76 Kg CO2 eq</a:t>
                      </a:r>
                      <a:endParaRPr lang="en-GB"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r>
                        <a:rPr lang="en-GB" sz="10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953586512"/>
                  </a:ext>
                </a:extLst>
              </a:tr>
              <a:tr h="363778">
                <a:tc>
                  <a:txBody>
                    <a:bodyPr/>
                    <a:lstStyle/>
                    <a:p>
                      <a:endParaRPr lang="en-GB"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tc>
                  <a:txBody>
                    <a:bodyPr/>
                    <a:lstStyle/>
                    <a:p>
                      <a:r>
                        <a:rPr lang="en-GB" sz="10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Nevada Port to City</a:t>
                      </a:r>
                      <a:endParaRPr lang="en-GB"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r>
                        <a:rPr lang="en-GB" sz="10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66.3km</a:t>
                      </a:r>
                      <a:endParaRPr lang="en-GB"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r>
                        <a:rPr lang="en-GB" sz="10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Lorry</a:t>
                      </a:r>
                      <a:endParaRPr lang="en-GB"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r>
                        <a:rPr lang="en-GB" sz="10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0.045 Kg CO2 eq</a:t>
                      </a:r>
                      <a:endParaRPr lang="en-GB"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r>
                        <a:rPr lang="en-GB" sz="10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1317979809"/>
                  </a:ext>
                </a:extLst>
              </a:tr>
            </a:tbl>
          </a:graphicData>
        </a:graphic>
      </p:graphicFrame>
      <p:pic>
        <p:nvPicPr>
          <p:cNvPr id="3" name="Picture 2" descr="A map with a blue line&#10;&#10;Description automatically generated with low confidence">
            <a:extLst>
              <a:ext uri="{FF2B5EF4-FFF2-40B4-BE49-F238E27FC236}">
                <a16:creationId xmlns:a16="http://schemas.microsoft.com/office/drawing/2014/main" id="{F55862FB-7190-DF35-0707-51676E06D2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3337577"/>
            <a:ext cx="3689542" cy="1620766"/>
          </a:xfrm>
          <a:prstGeom prst="rect">
            <a:avLst/>
          </a:prstGeom>
        </p:spPr>
      </p:pic>
      <p:pic>
        <p:nvPicPr>
          <p:cNvPr id="4" name="Picture 3" descr="A map of the world with a blue line&#10;&#10;Description automatically generated with low confidence">
            <a:extLst>
              <a:ext uri="{FF2B5EF4-FFF2-40B4-BE49-F238E27FC236}">
                <a16:creationId xmlns:a16="http://schemas.microsoft.com/office/drawing/2014/main" id="{54387386-FEB7-BEDE-D6FD-191863AA1A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958343"/>
            <a:ext cx="4326999" cy="1899658"/>
          </a:xfrm>
          <a:prstGeom prst="rect">
            <a:avLst/>
          </a:prstGeom>
        </p:spPr>
      </p:pic>
      <p:pic>
        <p:nvPicPr>
          <p:cNvPr id="16" name="Picture 15" descr="A screenshot of a phone&#10;&#10;Description automatically generated with low confidence">
            <a:extLst>
              <a:ext uri="{FF2B5EF4-FFF2-40B4-BE49-F238E27FC236}">
                <a16:creationId xmlns:a16="http://schemas.microsoft.com/office/drawing/2014/main" id="{88B33DB7-2208-1055-83F0-9362EEC498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39653" y="3754421"/>
            <a:ext cx="2783654" cy="2208332"/>
          </a:xfrm>
          <a:prstGeom prst="rect">
            <a:avLst/>
          </a:prstGeom>
        </p:spPr>
      </p:pic>
    </p:spTree>
    <p:extLst>
      <p:ext uri="{BB962C8B-B14F-4D97-AF65-F5344CB8AC3E}">
        <p14:creationId xmlns:p14="http://schemas.microsoft.com/office/powerpoint/2010/main" val="3842439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E2A4485-B027-3222-301D-B47504A26892}"/>
              </a:ext>
            </a:extLst>
          </p:cNvPr>
          <p:cNvPicPr>
            <a:picLocks noChangeAspect="1"/>
          </p:cNvPicPr>
          <p:nvPr/>
        </p:nvPicPr>
        <p:blipFill>
          <a:blip r:embed="rId3"/>
          <a:stretch>
            <a:fillRect/>
          </a:stretch>
        </p:blipFill>
        <p:spPr>
          <a:xfrm>
            <a:off x="7197220" y="853153"/>
            <a:ext cx="5014053" cy="6004847"/>
          </a:xfrm>
          <a:prstGeom prst="rect">
            <a:avLst/>
          </a:prstGeom>
        </p:spPr>
      </p:pic>
      <p:sp>
        <p:nvSpPr>
          <p:cNvPr id="6" name="Rectangle 5">
            <a:extLst>
              <a:ext uri="{FF2B5EF4-FFF2-40B4-BE49-F238E27FC236}">
                <a16:creationId xmlns:a16="http://schemas.microsoft.com/office/drawing/2014/main" id="{A53097A2-2CDA-39CB-7F82-0BAD625D1604}"/>
              </a:ext>
            </a:extLst>
          </p:cNvPr>
          <p:cNvSpPr/>
          <p:nvPr/>
        </p:nvSpPr>
        <p:spPr>
          <a:xfrm>
            <a:off x="0" y="-31750"/>
            <a:ext cx="12192000" cy="8849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7E738AAD-780B-573A-60B3-063F3317FC5A}"/>
              </a:ext>
            </a:extLst>
          </p:cNvPr>
          <p:cNvSpPr/>
          <p:nvPr/>
        </p:nvSpPr>
        <p:spPr>
          <a:xfrm>
            <a:off x="425236" y="123238"/>
            <a:ext cx="1563329" cy="678426"/>
          </a:xfrm>
          <a:prstGeom prst="roundRect">
            <a:avLst/>
          </a:prstGeom>
          <a:gradFill flip="none" rotWithShape="1">
            <a:gsLst>
              <a:gs pos="0">
                <a:schemeClr val="accent6"/>
              </a:gs>
              <a:gs pos="100000">
                <a:schemeClr val="bg2"/>
              </a:gs>
            </a:gsLst>
            <a:lin ang="5400000" scaled="1"/>
            <a:tileRect/>
          </a:gradFill>
          <a:ln w="57150">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Introduction</a:t>
            </a:r>
          </a:p>
        </p:txBody>
      </p:sp>
      <p:sp>
        <p:nvSpPr>
          <p:cNvPr id="8" name="Rectangle: Rounded Corners 7">
            <a:extLst>
              <a:ext uri="{FF2B5EF4-FFF2-40B4-BE49-F238E27FC236}">
                <a16:creationId xmlns:a16="http://schemas.microsoft.com/office/drawing/2014/main" id="{4A763B0F-D664-BF20-543C-CC872023D842}"/>
              </a:ext>
            </a:extLst>
          </p:cNvPr>
          <p:cNvSpPr/>
          <p:nvPr/>
        </p:nvSpPr>
        <p:spPr>
          <a:xfrm>
            <a:off x="2057389" y="135047"/>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NCA Cathode Production</a:t>
            </a:r>
          </a:p>
        </p:txBody>
      </p:sp>
      <p:sp>
        <p:nvSpPr>
          <p:cNvPr id="9" name="Rectangle: Rounded Corners 8">
            <a:extLst>
              <a:ext uri="{FF2B5EF4-FFF2-40B4-BE49-F238E27FC236}">
                <a16:creationId xmlns:a16="http://schemas.microsoft.com/office/drawing/2014/main" id="{BE76C184-39D1-413C-278E-2B8D9C31BB59}"/>
              </a:ext>
            </a:extLst>
          </p:cNvPr>
          <p:cNvSpPr/>
          <p:nvPr/>
        </p:nvSpPr>
        <p:spPr>
          <a:xfrm>
            <a:off x="3689542"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Remaining Production</a:t>
            </a:r>
          </a:p>
        </p:txBody>
      </p:sp>
      <p:sp>
        <p:nvSpPr>
          <p:cNvPr id="10" name="Rectangle: Rounded Corners 9">
            <a:extLst>
              <a:ext uri="{FF2B5EF4-FFF2-40B4-BE49-F238E27FC236}">
                <a16:creationId xmlns:a16="http://schemas.microsoft.com/office/drawing/2014/main" id="{3695EC87-D3F3-F988-8A14-8F24B43B75DF}"/>
              </a:ext>
            </a:extLst>
          </p:cNvPr>
          <p:cNvSpPr/>
          <p:nvPr/>
        </p:nvSpPr>
        <p:spPr>
          <a:xfrm>
            <a:off x="6953848"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Use Phase</a:t>
            </a:r>
          </a:p>
        </p:txBody>
      </p:sp>
      <p:sp>
        <p:nvSpPr>
          <p:cNvPr id="11" name="Rectangle: Rounded Corners 10">
            <a:extLst>
              <a:ext uri="{FF2B5EF4-FFF2-40B4-BE49-F238E27FC236}">
                <a16:creationId xmlns:a16="http://schemas.microsoft.com/office/drawing/2014/main" id="{2823067B-0F43-F23E-D60C-529B4624BF87}"/>
              </a:ext>
            </a:extLst>
          </p:cNvPr>
          <p:cNvSpPr/>
          <p:nvPr/>
        </p:nvSpPr>
        <p:spPr>
          <a:xfrm>
            <a:off x="8586001"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End of Life</a:t>
            </a:r>
          </a:p>
        </p:txBody>
      </p:sp>
      <p:sp>
        <p:nvSpPr>
          <p:cNvPr id="12" name="Rectangle: Rounded Corners 11">
            <a:extLst>
              <a:ext uri="{FF2B5EF4-FFF2-40B4-BE49-F238E27FC236}">
                <a16:creationId xmlns:a16="http://schemas.microsoft.com/office/drawing/2014/main" id="{D73652E0-685A-215E-E277-293A2139CE2C}"/>
              </a:ext>
            </a:extLst>
          </p:cNvPr>
          <p:cNvSpPr/>
          <p:nvPr/>
        </p:nvSpPr>
        <p:spPr>
          <a:xfrm>
            <a:off x="10218154"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Economic Life Cycle Costing</a:t>
            </a:r>
          </a:p>
        </p:txBody>
      </p:sp>
      <p:sp>
        <p:nvSpPr>
          <p:cNvPr id="13" name="Rectangle: Rounded Corners 12">
            <a:extLst>
              <a:ext uri="{FF2B5EF4-FFF2-40B4-BE49-F238E27FC236}">
                <a16:creationId xmlns:a16="http://schemas.microsoft.com/office/drawing/2014/main" id="{561EF13C-13C5-1BB0-B0D6-ADA20471D61F}"/>
              </a:ext>
            </a:extLst>
          </p:cNvPr>
          <p:cNvSpPr/>
          <p:nvPr/>
        </p:nvSpPr>
        <p:spPr>
          <a:xfrm>
            <a:off x="5321695" y="135047"/>
            <a:ext cx="1563329" cy="678426"/>
          </a:xfrm>
          <a:prstGeom prst="roundRect">
            <a:avLst/>
          </a:prstGeom>
          <a:gradFill flip="none" rotWithShape="1">
            <a:gsLst>
              <a:gs pos="0">
                <a:schemeClr val="accent6"/>
              </a:gs>
              <a:gs pos="100000">
                <a:schemeClr val="bg2"/>
              </a:gs>
            </a:gsLst>
            <a:lin ang="5400000" scaled="1"/>
            <a:tileRect/>
          </a:gradFill>
          <a:ln w="57150">
            <a:solidFill>
              <a:schemeClr val="accent5"/>
            </a:solid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Transport</a:t>
            </a:r>
          </a:p>
        </p:txBody>
      </p:sp>
      <p:sp>
        <p:nvSpPr>
          <p:cNvPr id="17" name="Title 1">
            <a:extLst>
              <a:ext uri="{FF2B5EF4-FFF2-40B4-BE49-F238E27FC236}">
                <a16:creationId xmlns:a16="http://schemas.microsoft.com/office/drawing/2014/main" id="{A806C718-096D-5283-3456-3825473571DE}"/>
              </a:ext>
            </a:extLst>
          </p:cNvPr>
          <p:cNvSpPr>
            <a:spLocks noGrp="1"/>
          </p:cNvSpPr>
          <p:nvPr>
            <p:ph type="title"/>
          </p:nvPr>
        </p:nvSpPr>
        <p:spPr>
          <a:xfrm>
            <a:off x="152186" y="828481"/>
            <a:ext cx="4658216" cy="423285"/>
          </a:xfrm>
        </p:spPr>
        <p:txBody>
          <a:bodyPr>
            <a:normAutofit fontScale="90000"/>
          </a:bodyPr>
          <a:lstStyle/>
          <a:p>
            <a:r>
              <a:rPr lang="en-GB"/>
              <a:t>Transport – Aluminium </a:t>
            </a:r>
          </a:p>
        </p:txBody>
      </p:sp>
      <p:pic>
        <p:nvPicPr>
          <p:cNvPr id="19" name="Picture 18" descr="A map of the world with a blue line&#10;&#10;Description automatically generated with low confidence">
            <a:extLst>
              <a:ext uri="{FF2B5EF4-FFF2-40B4-BE49-F238E27FC236}">
                <a16:creationId xmlns:a16="http://schemas.microsoft.com/office/drawing/2014/main" id="{6433B8DC-ACD1-93E8-2209-E9C6CCF0E8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31096"/>
            <a:ext cx="4373217" cy="3226904"/>
          </a:xfrm>
          <a:prstGeom prst="rect">
            <a:avLst/>
          </a:prstGeom>
        </p:spPr>
      </p:pic>
      <p:pic>
        <p:nvPicPr>
          <p:cNvPr id="21" name="Picture 20" descr="A screenshot of a phone&#10;&#10;Description automatically generated with medium confidence">
            <a:extLst>
              <a:ext uri="{FF2B5EF4-FFF2-40B4-BE49-F238E27FC236}">
                <a16:creationId xmlns:a16="http://schemas.microsoft.com/office/drawing/2014/main" id="{4E934558-A766-E5D0-6542-5440C72EA9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3217" y="4236322"/>
            <a:ext cx="2976339" cy="2381219"/>
          </a:xfrm>
          <a:prstGeom prst="rect">
            <a:avLst/>
          </a:prstGeom>
        </p:spPr>
      </p:pic>
      <p:graphicFrame>
        <p:nvGraphicFramePr>
          <p:cNvPr id="22" name="Table 21">
            <a:extLst>
              <a:ext uri="{FF2B5EF4-FFF2-40B4-BE49-F238E27FC236}">
                <a16:creationId xmlns:a16="http://schemas.microsoft.com/office/drawing/2014/main" id="{5FCDBEDF-6337-261C-2D71-F4032B503D5A}"/>
              </a:ext>
            </a:extLst>
          </p:cNvPr>
          <p:cNvGraphicFramePr>
            <a:graphicFrameLocks noGrp="1"/>
          </p:cNvGraphicFramePr>
          <p:nvPr>
            <p:extLst>
              <p:ext uri="{D42A27DB-BD31-4B8C-83A1-F6EECF244321}">
                <p14:modId xmlns:p14="http://schemas.microsoft.com/office/powerpoint/2010/main" val="1042821184"/>
              </p:ext>
            </p:extLst>
          </p:nvPr>
        </p:nvGraphicFramePr>
        <p:xfrm>
          <a:off x="187157" y="1417052"/>
          <a:ext cx="7124215" cy="2045325"/>
        </p:xfrm>
        <a:graphic>
          <a:graphicData uri="http://schemas.openxmlformats.org/drawingml/2006/table">
            <a:tbl>
              <a:tblPr firstRow="1" firstCol="1" bandRow="1"/>
              <a:tblGrid>
                <a:gridCol w="1220820">
                  <a:extLst>
                    <a:ext uri="{9D8B030D-6E8A-4147-A177-3AD203B41FA5}">
                      <a16:colId xmlns:a16="http://schemas.microsoft.com/office/drawing/2014/main" val="876209507"/>
                    </a:ext>
                  </a:extLst>
                </a:gridCol>
                <a:gridCol w="1263491">
                  <a:extLst>
                    <a:ext uri="{9D8B030D-6E8A-4147-A177-3AD203B41FA5}">
                      <a16:colId xmlns:a16="http://schemas.microsoft.com/office/drawing/2014/main" val="3062158479"/>
                    </a:ext>
                  </a:extLst>
                </a:gridCol>
                <a:gridCol w="1229512">
                  <a:extLst>
                    <a:ext uri="{9D8B030D-6E8A-4147-A177-3AD203B41FA5}">
                      <a16:colId xmlns:a16="http://schemas.microsoft.com/office/drawing/2014/main" val="3109923886"/>
                    </a:ext>
                  </a:extLst>
                </a:gridCol>
                <a:gridCol w="1144963">
                  <a:extLst>
                    <a:ext uri="{9D8B030D-6E8A-4147-A177-3AD203B41FA5}">
                      <a16:colId xmlns:a16="http://schemas.microsoft.com/office/drawing/2014/main" val="1551879292"/>
                    </a:ext>
                  </a:extLst>
                </a:gridCol>
                <a:gridCol w="1294305">
                  <a:extLst>
                    <a:ext uri="{9D8B030D-6E8A-4147-A177-3AD203B41FA5}">
                      <a16:colId xmlns:a16="http://schemas.microsoft.com/office/drawing/2014/main" val="1474431358"/>
                    </a:ext>
                  </a:extLst>
                </a:gridCol>
                <a:gridCol w="971124">
                  <a:extLst>
                    <a:ext uri="{9D8B030D-6E8A-4147-A177-3AD203B41FA5}">
                      <a16:colId xmlns:a16="http://schemas.microsoft.com/office/drawing/2014/main" val="2297906386"/>
                    </a:ext>
                  </a:extLst>
                </a:gridCol>
              </a:tblGrid>
              <a:tr h="470866">
                <a:tc>
                  <a:txBody>
                    <a:bodyPr/>
                    <a:lstStyle/>
                    <a:p>
                      <a:r>
                        <a:rPr lang="en-GB"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Supplier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en-GB"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Location</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en-GB"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Distance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en-GB"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Transport</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GB"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Emissions</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GB"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Total Emissions</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804021700"/>
                  </a:ext>
                </a:extLst>
              </a:tr>
              <a:tr h="632727">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Norsk Hydro</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tc>
                  <a:txBody>
                    <a:bodyPr/>
                    <a:lstStyle/>
                    <a:p>
                      <a:r>
                        <a:rPr lang="en-GB"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Extraction Mine to Alunorte Port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20.9 km</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Lorry</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0.052 Kg CO2</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9.36 KG CO2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3338717459"/>
                  </a:ext>
                </a:extLst>
              </a:tr>
              <a:tr h="470866">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r>
                        <a:rPr lang="en-GB"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Alunorte Port to Nevada Port</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10359.09 km</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Sea freight</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9.14 Kg CO2</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4092517104"/>
                  </a:ext>
                </a:extLst>
              </a:tr>
              <a:tr h="470866">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Nevada Port to City of Nevada</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66.3km</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Lorry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0.18 Kg CO2</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75435933"/>
                  </a:ext>
                </a:extLst>
              </a:tr>
            </a:tbl>
          </a:graphicData>
        </a:graphic>
      </p:graphicFrame>
      <p:graphicFrame>
        <p:nvGraphicFramePr>
          <p:cNvPr id="2" name="Chart 1">
            <a:extLst>
              <a:ext uri="{FF2B5EF4-FFF2-40B4-BE49-F238E27FC236}">
                <a16:creationId xmlns:a16="http://schemas.microsoft.com/office/drawing/2014/main" id="{7A71C7DB-C896-393A-EB25-95A9F7B10A7C}"/>
              </a:ext>
            </a:extLst>
          </p:cNvPr>
          <p:cNvGraphicFramePr>
            <a:graphicFrameLocks/>
          </p:cNvGraphicFramePr>
          <p:nvPr>
            <p:extLst>
              <p:ext uri="{D42A27DB-BD31-4B8C-83A1-F6EECF244321}">
                <p14:modId xmlns:p14="http://schemas.microsoft.com/office/powerpoint/2010/main" val="2721087797"/>
              </p:ext>
            </p:extLst>
          </p:nvPr>
        </p:nvGraphicFramePr>
        <p:xfrm>
          <a:off x="7464113" y="1393136"/>
          <a:ext cx="4727887" cy="546219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781019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E2A4485-B027-3222-301D-B47504A26892}"/>
              </a:ext>
            </a:extLst>
          </p:cNvPr>
          <p:cNvPicPr>
            <a:picLocks noChangeAspect="1"/>
          </p:cNvPicPr>
          <p:nvPr/>
        </p:nvPicPr>
        <p:blipFill>
          <a:blip r:embed="rId3"/>
          <a:stretch>
            <a:fillRect/>
          </a:stretch>
        </p:blipFill>
        <p:spPr>
          <a:xfrm>
            <a:off x="7197699" y="853153"/>
            <a:ext cx="5006011" cy="6004847"/>
          </a:xfrm>
          <a:prstGeom prst="rect">
            <a:avLst/>
          </a:prstGeom>
        </p:spPr>
      </p:pic>
      <p:graphicFrame>
        <p:nvGraphicFramePr>
          <p:cNvPr id="23" name="Chart 22">
            <a:extLst>
              <a:ext uri="{FF2B5EF4-FFF2-40B4-BE49-F238E27FC236}">
                <a16:creationId xmlns:a16="http://schemas.microsoft.com/office/drawing/2014/main" id="{AD9FFF87-DA4A-E7B2-97DA-7CE37F39F328}"/>
              </a:ext>
            </a:extLst>
          </p:cNvPr>
          <p:cNvGraphicFramePr>
            <a:graphicFrameLocks/>
          </p:cNvGraphicFramePr>
          <p:nvPr>
            <p:extLst>
              <p:ext uri="{D42A27DB-BD31-4B8C-83A1-F6EECF244321}">
                <p14:modId xmlns:p14="http://schemas.microsoft.com/office/powerpoint/2010/main" val="2228169681"/>
              </p:ext>
            </p:extLst>
          </p:nvPr>
        </p:nvGraphicFramePr>
        <p:xfrm>
          <a:off x="7401623" y="1382444"/>
          <a:ext cx="4790377" cy="5475556"/>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a:extLst>
              <a:ext uri="{FF2B5EF4-FFF2-40B4-BE49-F238E27FC236}">
                <a16:creationId xmlns:a16="http://schemas.microsoft.com/office/drawing/2014/main" id="{A53097A2-2CDA-39CB-7F82-0BAD625D1604}"/>
              </a:ext>
            </a:extLst>
          </p:cNvPr>
          <p:cNvSpPr/>
          <p:nvPr/>
        </p:nvSpPr>
        <p:spPr>
          <a:xfrm>
            <a:off x="0" y="-31750"/>
            <a:ext cx="12192000" cy="8849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7E738AAD-780B-573A-60B3-063F3317FC5A}"/>
              </a:ext>
            </a:extLst>
          </p:cNvPr>
          <p:cNvSpPr/>
          <p:nvPr/>
        </p:nvSpPr>
        <p:spPr>
          <a:xfrm>
            <a:off x="425236" y="123238"/>
            <a:ext cx="1563329" cy="678426"/>
          </a:xfrm>
          <a:prstGeom prst="roundRect">
            <a:avLst/>
          </a:prstGeom>
          <a:gradFill flip="none" rotWithShape="1">
            <a:gsLst>
              <a:gs pos="0">
                <a:schemeClr val="accent6"/>
              </a:gs>
              <a:gs pos="100000">
                <a:schemeClr val="bg2"/>
              </a:gs>
            </a:gsLst>
            <a:lin ang="5400000" scaled="1"/>
            <a:tileRect/>
          </a:gradFill>
          <a:ln w="57150">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Introduction</a:t>
            </a:r>
          </a:p>
        </p:txBody>
      </p:sp>
      <p:sp>
        <p:nvSpPr>
          <p:cNvPr id="8" name="Rectangle: Rounded Corners 7">
            <a:extLst>
              <a:ext uri="{FF2B5EF4-FFF2-40B4-BE49-F238E27FC236}">
                <a16:creationId xmlns:a16="http://schemas.microsoft.com/office/drawing/2014/main" id="{4A763B0F-D664-BF20-543C-CC872023D842}"/>
              </a:ext>
            </a:extLst>
          </p:cNvPr>
          <p:cNvSpPr/>
          <p:nvPr/>
        </p:nvSpPr>
        <p:spPr>
          <a:xfrm>
            <a:off x="2057389" y="135047"/>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NCA Cathode Production</a:t>
            </a:r>
          </a:p>
        </p:txBody>
      </p:sp>
      <p:sp>
        <p:nvSpPr>
          <p:cNvPr id="9" name="Rectangle: Rounded Corners 8">
            <a:extLst>
              <a:ext uri="{FF2B5EF4-FFF2-40B4-BE49-F238E27FC236}">
                <a16:creationId xmlns:a16="http://schemas.microsoft.com/office/drawing/2014/main" id="{BE76C184-39D1-413C-278E-2B8D9C31BB59}"/>
              </a:ext>
            </a:extLst>
          </p:cNvPr>
          <p:cNvSpPr/>
          <p:nvPr/>
        </p:nvSpPr>
        <p:spPr>
          <a:xfrm>
            <a:off x="3689542"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Remaining Production</a:t>
            </a:r>
          </a:p>
        </p:txBody>
      </p:sp>
      <p:sp>
        <p:nvSpPr>
          <p:cNvPr id="10" name="Rectangle: Rounded Corners 9">
            <a:extLst>
              <a:ext uri="{FF2B5EF4-FFF2-40B4-BE49-F238E27FC236}">
                <a16:creationId xmlns:a16="http://schemas.microsoft.com/office/drawing/2014/main" id="{3695EC87-D3F3-F988-8A14-8F24B43B75DF}"/>
              </a:ext>
            </a:extLst>
          </p:cNvPr>
          <p:cNvSpPr/>
          <p:nvPr/>
        </p:nvSpPr>
        <p:spPr>
          <a:xfrm>
            <a:off x="6953848"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Use Phase</a:t>
            </a:r>
          </a:p>
        </p:txBody>
      </p:sp>
      <p:sp>
        <p:nvSpPr>
          <p:cNvPr id="11" name="Rectangle: Rounded Corners 10">
            <a:extLst>
              <a:ext uri="{FF2B5EF4-FFF2-40B4-BE49-F238E27FC236}">
                <a16:creationId xmlns:a16="http://schemas.microsoft.com/office/drawing/2014/main" id="{2823067B-0F43-F23E-D60C-529B4624BF87}"/>
              </a:ext>
            </a:extLst>
          </p:cNvPr>
          <p:cNvSpPr/>
          <p:nvPr/>
        </p:nvSpPr>
        <p:spPr>
          <a:xfrm>
            <a:off x="8586001"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End of Life</a:t>
            </a:r>
          </a:p>
        </p:txBody>
      </p:sp>
      <p:sp>
        <p:nvSpPr>
          <p:cNvPr id="12" name="Rectangle: Rounded Corners 11">
            <a:extLst>
              <a:ext uri="{FF2B5EF4-FFF2-40B4-BE49-F238E27FC236}">
                <a16:creationId xmlns:a16="http://schemas.microsoft.com/office/drawing/2014/main" id="{D73652E0-685A-215E-E277-293A2139CE2C}"/>
              </a:ext>
            </a:extLst>
          </p:cNvPr>
          <p:cNvSpPr/>
          <p:nvPr/>
        </p:nvSpPr>
        <p:spPr>
          <a:xfrm>
            <a:off x="10218154"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Economic Life Cycle Costing</a:t>
            </a:r>
          </a:p>
        </p:txBody>
      </p:sp>
      <p:sp>
        <p:nvSpPr>
          <p:cNvPr id="13" name="Rectangle: Rounded Corners 12">
            <a:extLst>
              <a:ext uri="{FF2B5EF4-FFF2-40B4-BE49-F238E27FC236}">
                <a16:creationId xmlns:a16="http://schemas.microsoft.com/office/drawing/2014/main" id="{561EF13C-13C5-1BB0-B0D6-ADA20471D61F}"/>
              </a:ext>
            </a:extLst>
          </p:cNvPr>
          <p:cNvSpPr/>
          <p:nvPr/>
        </p:nvSpPr>
        <p:spPr>
          <a:xfrm>
            <a:off x="5321695" y="135047"/>
            <a:ext cx="1563329" cy="678426"/>
          </a:xfrm>
          <a:prstGeom prst="roundRect">
            <a:avLst/>
          </a:prstGeom>
          <a:gradFill flip="none" rotWithShape="1">
            <a:gsLst>
              <a:gs pos="0">
                <a:schemeClr val="accent6"/>
              </a:gs>
              <a:gs pos="100000">
                <a:schemeClr val="bg2"/>
              </a:gs>
            </a:gsLst>
            <a:lin ang="5400000" scaled="1"/>
            <a:tileRect/>
          </a:gradFill>
          <a:ln w="57150">
            <a:solidFill>
              <a:schemeClr val="accent5"/>
            </a:solid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Transport</a:t>
            </a:r>
          </a:p>
        </p:txBody>
      </p:sp>
      <p:sp>
        <p:nvSpPr>
          <p:cNvPr id="17" name="Title 1">
            <a:extLst>
              <a:ext uri="{FF2B5EF4-FFF2-40B4-BE49-F238E27FC236}">
                <a16:creationId xmlns:a16="http://schemas.microsoft.com/office/drawing/2014/main" id="{A806C718-096D-5283-3456-3825473571DE}"/>
              </a:ext>
            </a:extLst>
          </p:cNvPr>
          <p:cNvSpPr>
            <a:spLocks noGrp="1"/>
          </p:cNvSpPr>
          <p:nvPr>
            <p:ph type="title"/>
          </p:nvPr>
        </p:nvSpPr>
        <p:spPr>
          <a:xfrm>
            <a:off x="191218" y="853153"/>
            <a:ext cx="4658216" cy="423285"/>
          </a:xfrm>
        </p:spPr>
        <p:txBody>
          <a:bodyPr>
            <a:normAutofit fontScale="90000"/>
          </a:bodyPr>
          <a:lstStyle/>
          <a:p>
            <a:r>
              <a:rPr lang="en-GB"/>
              <a:t>Transport – Lithium</a:t>
            </a:r>
          </a:p>
        </p:txBody>
      </p:sp>
      <p:graphicFrame>
        <p:nvGraphicFramePr>
          <p:cNvPr id="4" name="Table 3">
            <a:extLst>
              <a:ext uri="{FF2B5EF4-FFF2-40B4-BE49-F238E27FC236}">
                <a16:creationId xmlns:a16="http://schemas.microsoft.com/office/drawing/2014/main" id="{D83D4796-A94E-5945-1420-F8A41585E9F8}"/>
              </a:ext>
            </a:extLst>
          </p:cNvPr>
          <p:cNvGraphicFramePr>
            <a:graphicFrameLocks noGrp="1"/>
          </p:cNvGraphicFramePr>
          <p:nvPr>
            <p:extLst>
              <p:ext uri="{D42A27DB-BD31-4B8C-83A1-F6EECF244321}">
                <p14:modId xmlns:p14="http://schemas.microsoft.com/office/powerpoint/2010/main" val="635879638"/>
              </p:ext>
            </p:extLst>
          </p:nvPr>
        </p:nvGraphicFramePr>
        <p:xfrm>
          <a:off x="257079" y="1411688"/>
          <a:ext cx="6940620" cy="1828800"/>
        </p:xfrm>
        <a:graphic>
          <a:graphicData uri="http://schemas.openxmlformats.org/drawingml/2006/table">
            <a:tbl>
              <a:tblPr firstRow="1" firstCol="1" bandRow="1"/>
              <a:tblGrid>
                <a:gridCol w="1252483">
                  <a:extLst>
                    <a:ext uri="{9D8B030D-6E8A-4147-A177-3AD203B41FA5}">
                      <a16:colId xmlns:a16="http://schemas.microsoft.com/office/drawing/2014/main" val="4083964009"/>
                    </a:ext>
                  </a:extLst>
                </a:gridCol>
                <a:gridCol w="1265571">
                  <a:extLst>
                    <a:ext uri="{9D8B030D-6E8A-4147-A177-3AD203B41FA5}">
                      <a16:colId xmlns:a16="http://schemas.microsoft.com/office/drawing/2014/main" val="24107343"/>
                    </a:ext>
                  </a:extLst>
                </a:gridCol>
                <a:gridCol w="1304060">
                  <a:extLst>
                    <a:ext uri="{9D8B030D-6E8A-4147-A177-3AD203B41FA5}">
                      <a16:colId xmlns:a16="http://schemas.microsoft.com/office/drawing/2014/main" val="2174966620"/>
                    </a:ext>
                  </a:extLst>
                </a:gridCol>
                <a:gridCol w="1141630">
                  <a:extLst>
                    <a:ext uri="{9D8B030D-6E8A-4147-A177-3AD203B41FA5}">
                      <a16:colId xmlns:a16="http://schemas.microsoft.com/office/drawing/2014/main" val="226818448"/>
                    </a:ext>
                  </a:extLst>
                </a:gridCol>
                <a:gridCol w="1019230">
                  <a:extLst>
                    <a:ext uri="{9D8B030D-6E8A-4147-A177-3AD203B41FA5}">
                      <a16:colId xmlns:a16="http://schemas.microsoft.com/office/drawing/2014/main" val="422819029"/>
                    </a:ext>
                  </a:extLst>
                </a:gridCol>
                <a:gridCol w="957646">
                  <a:extLst>
                    <a:ext uri="{9D8B030D-6E8A-4147-A177-3AD203B41FA5}">
                      <a16:colId xmlns:a16="http://schemas.microsoft.com/office/drawing/2014/main" val="2587576603"/>
                    </a:ext>
                  </a:extLst>
                </a:gridCol>
              </a:tblGrid>
              <a:tr h="344475">
                <a:tc>
                  <a:txBody>
                    <a:bodyPr/>
                    <a:lstStyle/>
                    <a:p>
                      <a:r>
                        <a:rPr lang="en-GB"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Supplier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en-GB"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Location</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en-GB"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Distance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en-GB"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Transport</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GB"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Emissions</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GB" sz="12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Total Emissions</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33600156"/>
                  </a:ext>
                </a:extLst>
              </a:tr>
              <a:tr h="688949">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Ganfeng Lithium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Mahong Factory, Jiangxi province to Hong Kong port</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850 km</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Lorry</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1.81 Kg CO2 eq</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10.35 Kg CO2 eq</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02206877"/>
                  </a:ext>
                </a:extLst>
              </a:tr>
              <a:tr h="344475">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Hong Kong port to Nevada port</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11979 km</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Sea Freight</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8.4 Kg CO2 eq</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594440411"/>
                  </a:ext>
                </a:extLst>
              </a:tr>
              <a:tr h="344475">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Nevada Port to City of Nevada</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66.3km</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Lorry</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0.12 Kg CO2 eq</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562837274"/>
                  </a:ext>
                </a:extLst>
              </a:tr>
            </a:tbl>
          </a:graphicData>
        </a:graphic>
      </p:graphicFrame>
      <p:pic>
        <p:nvPicPr>
          <p:cNvPr id="18" name="Picture 17" descr="A map with a blue line&#10;&#10;Description automatically generated with low confidence">
            <a:extLst>
              <a:ext uri="{FF2B5EF4-FFF2-40B4-BE49-F238E27FC236}">
                <a16:creationId xmlns:a16="http://schemas.microsoft.com/office/drawing/2014/main" id="{845C3007-C7D0-C258-BF16-C5C9F5AC11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3428999"/>
            <a:ext cx="1876299" cy="3433471"/>
          </a:xfrm>
          <a:prstGeom prst="rect">
            <a:avLst/>
          </a:prstGeom>
        </p:spPr>
      </p:pic>
      <p:pic>
        <p:nvPicPr>
          <p:cNvPr id="19" name="Picture 18" descr="A picture containing map, line, screenshot, diagram&#10;&#10;Description automatically generated">
            <a:extLst>
              <a:ext uri="{FF2B5EF4-FFF2-40B4-BE49-F238E27FC236}">
                <a16:creationId xmlns:a16="http://schemas.microsoft.com/office/drawing/2014/main" id="{50692ADB-2E6C-3A91-A98F-4B067DC912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76299" y="4944745"/>
            <a:ext cx="5077550" cy="1913255"/>
          </a:xfrm>
          <a:prstGeom prst="rect">
            <a:avLst/>
          </a:prstGeom>
        </p:spPr>
      </p:pic>
      <p:pic>
        <p:nvPicPr>
          <p:cNvPr id="20" name="Picture 19" descr="A screenshot of a phone&#10;&#10;Description automatically generated with low confidence">
            <a:extLst>
              <a:ext uri="{FF2B5EF4-FFF2-40B4-BE49-F238E27FC236}">
                <a16:creationId xmlns:a16="http://schemas.microsoft.com/office/drawing/2014/main" id="{9C06DF47-EF5C-302E-2D3C-9AE3D936DFF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28834" y="3518000"/>
            <a:ext cx="1925004" cy="1346711"/>
          </a:xfrm>
          <a:prstGeom prst="rect">
            <a:avLst/>
          </a:prstGeom>
        </p:spPr>
      </p:pic>
    </p:spTree>
    <p:extLst>
      <p:ext uri="{BB962C8B-B14F-4D97-AF65-F5344CB8AC3E}">
        <p14:creationId xmlns:p14="http://schemas.microsoft.com/office/powerpoint/2010/main" val="2684649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8792E4-AE85-FAEB-0386-E8CEB7E782A9}"/>
              </a:ext>
            </a:extLst>
          </p:cNvPr>
          <p:cNvPicPr>
            <a:picLocks noChangeAspect="1"/>
          </p:cNvPicPr>
          <p:nvPr/>
        </p:nvPicPr>
        <p:blipFill>
          <a:blip r:embed="rId3"/>
          <a:stretch>
            <a:fillRect/>
          </a:stretch>
        </p:blipFill>
        <p:spPr>
          <a:xfrm>
            <a:off x="7185989" y="409917"/>
            <a:ext cx="5074835" cy="6510578"/>
          </a:xfrm>
          <a:prstGeom prst="rect">
            <a:avLst/>
          </a:prstGeom>
        </p:spPr>
      </p:pic>
      <p:graphicFrame>
        <p:nvGraphicFramePr>
          <p:cNvPr id="20" name="Chart 19">
            <a:extLst>
              <a:ext uri="{FF2B5EF4-FFF2-40B4-BE49-F238E27FC236}">
                <a16:creationId xmlns:a16="http://schemas.microsoft.com/office/drawing/2014/main" id="{13CBC448-B96A-93CE-36A7-3F2A57BE7773}"/>
              </a:ext>
            </a:extLst>
          </p:cNvPr>
          <p:cNvGraphicFramePr>
            <a:graphicFrameLocks/>
          </p:cNvGraphicFramePr>
          <p:nvPr>
            <p:extLst>
              <p:ext uri="{D42A27DB-BD31-4B8C-83A1-F6EECF244321}">
                <p14:modId xmlns:p14="http://schemas.microsoft.com/office/powerpoint/2010/main" val="2398650523"/>
              </p:ext>
            </p:extLst>
          </p:nvPr>
        </p:nvGraphicFramePr>
        <p:xfrm>
          <a:off x="7361331" y="1395811"/>
          <a:ext cx="4784902" cy="5462189"/>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a:extLst>
              <a:ext uri="{FF2B5EF4-FFF2-40B4-BE49-F238E27FC236}">
                <a16:creationId xmlns:a16="http://schemas.microsoft.com/office/drawing/2014/main" id="{982D2F7F-20F8-C703-1798-E3480B1C74D8}"/>
              </a:ext>
            </a:extLst>
          </p:cNvPr>
          <p:cNvSpPr/>
          <p:nvPr/>
        </p:nvSpPr>
        <p:spPr>
          <a:xfrm>
            <a:off x="0" y="-31750"/>
            <a:ext cx="12192000" cy="8849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B86484F2-2164-963E-D5CC-2E973048625E}"/>
              </a:ext>
            </a:extLst>
          </p:cNvPr>
          <p:cNvSpPr/>
          <p:nvPr/>
        </p:nvSpPr>
        <p:spPr>
          <a:xfrm>
            <a:off x="425236" y="123238"/>
            <a:ext cx="1563329" cy="678426"/>
          </a:xfrm>
          <a:prstGeom prst="roundRect">
            <a:avLst/>
          </a:prstGeom>
          <a:gradFill flip="none" rotWithShape="1">
            <a:gsLst>
              <a:gs pos="0">
                <a:schemeClr val="accent6"/>
              </a:gs>
              <a:gs pos="100000">
                <a:schemeClr val="bg2"/>
              </a:gs>
            </a:gsLst>
            <a:lin ang="5400000" scaled="1"/>
            <a:tileRect/>
          </a:gradFill>
          <a:ln w="57150">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Introduction</a:t>
            </a:r>
          </a:p>
        </p:txBody>
      </p:sp>
      <p:sp>
        <p:nvSpPr>
          <p:cNvPr id="8" name="Rectangle: Rounded Corners 7">
            <a:extLst>
              <a:ext uri="{FF2B5EF4-FFF2-40B4-BE49-F238E27FC236}">
                <a16:creationId xmlns:a16="http://schemas.microsoft.com/office/drawing/2014/main" id="{EF0ADFEF-8821-41BA-9AE4-A57D73A47F0D}"/>
              </a:ext>
            </a:extLst>
          </p:cNvPr>
          <p:cNvSpPr/>
          <p:nvPr/>
        </p:nvSpPr>
        <p:spPr>
          <a:xfrm>
            <a:off x="2057389" y="135047"/>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NCA Cathode Production</a:t>
            </a:r>
          </a:p>
        </p:txBody>
      </p:sp>
      <p:sp>
        <p:nvSpPr>
          <p:cNvPr id="9" name="Rectangle: Rounded Corners 8">
            <a:extLst>
              <a:ext uri="{FF2B5EF4-FFF2-40B4-BE49-F238E27FC236}">
                <a16:creationId xmlns:a16="http://schemas.microsoft.com/office/drawing/2014/main" id="{A2A26163-96DA-05DA-8D6D-924DEE66FE70}"/>
              </a:ext>
            </a:extLst>
          </p:cNvPr>
          <p:cNvSpPr/>
          <p:nvPr/>
        </p:nvSpPr>
        <p:spPr>
          <a:xfrm>
            <a:off x="3689542"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Remaining Production</a:t>
            </a:r>
          </a:p>
        </p:txBody>
      </p:sp>
      <p:sp>
        <p:nvSpPr>
          <p:cNvPr id="10" name="Rectangle: Rounded Corners 9">
            <a:extLst>
              <a:ext uri="{FF2B5EF4-FFF2-40B4-BE49-F238E27FC236}">
                <a16:creationId xmlns:a16="http://schemas.microsoft.com/office/drawing/2014/main" id="{C28764FC-145C-F141-3D14-CA2FF07E6034}"/>
              </a:ext>
            </a:extLst>
          </p:cNvPr>
          <p:cNvSpPr/>
          <p:nvPr/>
        </p:nvSpPr>
        <p:spPr>
          <a:xfrm>
            <a:off x="6953848"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Use Phase</a:t>
            </a:r>
          </a:p>
        </p:txBody>
      </p:sp>
      <p:sp>
        <p:nvSpPr>
          <p:cNvPr id="11" name="Rectangle: Rounded Corners 10">
            <a:extLst>
              <a:ext uri="{FF2B5EF4-FFF2-40B4-BE49-F238E27FC236}">
                <a16:creationId xmlns:a16="http://schemas.microsoft.com/office/drawing/2014/main" id="{DE5DC387-6A46-148C-D6EF-97F5E2AD00F5}"/>
              </a:ext>
            </a:extLst>
          </p:cNvPr>
          <p:cNvSpPr/>
          <p:nvPr/>
        </p:nvSpPr>
        <p:spPr>
          <a:xfrm>
            <a:off x="8586001"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End of Life</a:t>
            </a:r>
          </a:p>
        </p:txBody>
      </p:sp>
      <p:sp>
        <p:nvSpPr>
          <p:cNvPr id="12" name="Rectangle: Rounded Corners 11">
            <a:extLst>
              <a:ext uri="{FF2B5EF4-FFF2-40B4-BE49-F238E27FC236}">
                <a16:creationId xmlns:a16="http://schemas.microsoft.com/office/drawing/2014/main" id="{9A970F45-9F63-FCE4-A290-30B86DDB2C79}"/>
              </a:ext>
            </a:extLst>
          </p:cNvPr>
          <p:cNvSpPr/>
          <p:nvPr/>
        </p:nvSpPr>
        <p:spPr>
          <a:xfrm>
            <a:off x="10218154"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Economic Life Cycle Costing</a:t>
            </a:r>
          </a:p>
        </p:txBody>
      </p:sp>
      <p:sp>
        <p:nvSpPr>
          <p:cNvPr id="13" name="Rectangle: Rounded Corners 12">
            <a:extLst>
              <a:ext uri="{FF2B5EF4-FFF2-40B4-BE49-F238E27FC236}">
                <a16:creationId xmlns:a16="http://schemas.microsoft.com/office/drawing/2014/main" id="{08ABFEDF-15DA-A8DA-C0C0-2EF62D63B492}"/>
              </a:ext>
            </a:extLst>
          </p:cNvPr>
          <p:cNvSpPr/>
          <p:nvPr/>
        </p:nvSpPr>
        <p:spPr>
          <a:xfrm>
            <a:off x="5321695" y="135047"/>
            <a:ext cx="1563329" cy="678426"/>
          </a:xfrm>
          <a:prstGeom prst="roundRect">
            <a:avLst/>
          </a:prstGeom>
          <a:gradFill flip="none" rotWithShape="1">
            <a:gsLst>
              <a:gs pos="0">
                <a:schemeClr val="accent6"/>
              </a:gs>
              <a:gs pos="100000">
                <a:schemeClr val="bg2"/>
              </a:gs>
            </a:gsLst>
            <a:lin ang="5400000" scaled="1"/>
            <a:tileRect/>
          </a:gradFill>
          <a:ln w="57150">
            <a:solidFill>
              <a:schemeClr val="accent5"/>
            </a:solid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Transport</a:t>
            </a:r>
          </a:p>
        </p:txBody>
      </p:sp>
      <p:sp>
        <p:nvSpPr>
          <p:cNvPr id="14" name="Title 1">
            <a:extLst>
              <a:ext uri="{FF2B5EF4-FFF2-40B4-BE49-F238E27FC236}">
                <a16:creationId xmlns:a16="http://schemas.microsoft.com/office/drawing/2014/main" id="{A68C6451-4199-976E-639E-A2A884A58511}"/>
              </a:ext>
            </a:extLst>
          </p:cNvPr>
          <p:cNvSpPr>
            <a:spLocks noGrp="1"/>
          </p:cNvSpPr>
          <p:nvPr>
            <p:ph type="title"/>
          </p:nvPr>
        </p:nvSpPr>
        <p:spPr>
          <a:xfrm>
            <a:off x="368836" y="884903"/>
            <a:ext cx="4658216" cy="423285"/>
          </a:xfrm>
        </p:spPr>
        <p:txBody>
          <a:bodyPr>
            <a:normAutofit fontScale="90000"/>
          </a:bodyPr>
          <a:lstStyle/>
          <a:p>
            <a:r>
              <a:rPr lang="en-GB"/>
              <a:t>Transport – Graphite</a:t>
            </a:r>
          </a:p>
        </p:txBody>
      </p:sp>
      <p:graphicFrame>
        <p:nvGraphicFramePr>
          <p:cNvPr id="17" name="Table 16">
            <a:extLst>
              <a:ext uri="{FF2B5EF4-FFF2-40B4-BE49-F238E27FC236}">
                <a16:creationId xmlns:a16="http://schemas.microsoft.com/office/drawing/2014/main" id="{B9FF505D-D57C-3687-0BEC-27659FCCCE01}"/>
              </a:ext>
            </a:extLst>
          </p:cNvPr>
          <p:cNvGraphicFramePr>
            <a:graphicFrameLocks noGrp="1"/>
          </p:cNvGraphicFramePr>
          <p:nvPr>
            <p:extLst>
              <p:ext uri="{D42A27DB-BD31-4B8C-83A1-F6EECF244321}">
                <p14:modId xmlns:p14="http://schemas.microsoft.com/office/powerpoint/2010/main" val="3983456058"/>
              </p:ext>
            </p:extLst>
          </p:nvPr>
        </p:nvGraphicFramePr>
        <p:xfrm>
          <a:off x="163739" y="1470533"/>
          <a:ext cx="6896627" cy="2294645"/>
        </p:xfrm>
        <a:graphic>
          <a:graphicData uri="http://schemas.openxmlformats.org/drawingml/2006/table">
            <a:tbl>
              <a:tblPr firstRow="1" firstCol="1" bandRow="1"/>
              <a:tblGrid>
                <a:gridCol w="1110876">
                  <a:extLst>
                    <a:ext uri="{9D8B030D-6E8A-4147-A177-3AD203B41FA5}">
                      <a16:colId xmlns:a16="http://schemas.microsoft.com/office/drawing/2014/main" val="1602969340"/>
                    </a:ext>
                  </a:extLst>
                </a:gridCol>
                <a:gridCol w="1200736">
                  <a:extLst>
                    <a:ext uri="{9D8B030D-6E8A-4147-A177-3AD203B41FA5}">
                      <a16:colId xmlns:a16="http://schemas.microsoft.com/office/drawing/2014/main" val="3270587694"/>
                    </a:ext>
                  </a:extLst>
                </a:gridCol>
                <a:gridCol w="1180217">
                  <a:extLst>
                    <a:ext uri="{9D8B030D-6E8A-4147-A177-3AD203B41FA5}">
                      <a16:colId xmlns:a16="http://schemas.microsoft.com/office/drawing/2014/main" val="359976479"/>
                    </a:ext>
                  </a:extLst>
                </a:gridCol>
                <a:gridCol w="1020307">
                  <a:extLst>
                    <a:ext uri="{9D8B030D-6E8A-4147-A177-3AD203B41FA5}">
                      <a16:colId xmlns:a16="http://schemas.microsoft.com/office/drawing/2014/main" val="3907127124"/>
                    </a:ext>
                  </a:extLst>
                </a:gridCol>
                <a:gridCol w="1146962">
                  <a:extLst>
                    <a:ext uri="{9D8B030D-6E8A-4147-A177-3AD203B41FA5}">
                      <a16:colId xmlns:a16="http://schemas.microsoft.com/office/drawing/2014/main" val="1282909497"/>
                    </a:ext>
                  </a:extLst>
                </a:gridCol>
                <a:gridCol w="1237529">
                  <a:extLst>
                    <a:ext uri="{9D8B030D-6E8A-4147-A177-3AD203B41FA5}">
                      <a16:colId xmlns:a16="http://schemas.microsoft.com/office/drawing/2014/main" val="490994425"/>
                    </a:ext>
                  </a:extLst>
                </a:gridCol>
              </a:tblGrid>
              <a:tr h="282965">
                <a:tc>
                  <a:txBody>
                    <a:bodyPr/>
                    <a:lstStyle/>
                    <a:p>
                      <a:r>
                        <a:rPr lang="en-GB" sz="11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Supplier </a:t>
                      </a:r>
                      <a:endParaRPr lang="en-GB"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en-GB" sz="11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Location</a:t>
                      </a:r>
                      <a:endParaRPr lang="en-GB"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en-GB" sz="11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Distance </a:t>
                      </a:r>
                      <a:endParaRPr lang="en-GB"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r>
                        <a:rPr lang="en-GB" sz="11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Transport</a:t>
                      </a:r>
                      <a:endParaRPr lang="en-GB"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GB" sz="11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Emissions</a:t>
                      </a:r>
                      <a:endParaRPr lang="en-GB"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GB" sz="11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Total Emisisons</a:t>
                      </a:r>
                      <a:endParaRPr lang="en-GB" sz="11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79293493"/>
                  </a:ext>
                </a:extLst>
              </a:tr>
              <a:tr h="557774">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Syrah Resources</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Cabo Delgado province to port of Chinde</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1139 km</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Lorry</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7.94 Kg CO2</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54.25 Kg CO2</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482780931"/>
                  </a:ext>
                </a:extLst>
              </a:tr>
              <a:tr h="418331">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Port of Chinde to Port of Nevada</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20888.84 km</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Sea freight</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45.87 Kg CO2</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30779628"/>
                  </a:ext>
                </a:extLst>
              </a:tr>
              <a:tr h="418331">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Port of Nevada to City of Nevada</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66.3 km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Lorry</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0.44 Kg CO2</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GB"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1875644"/>
                  </a:ext>
                </a:extLst>
              </a:tr>
            </a:tbl>
          </a:graphicData>
        </a:graphic>
      </p:graphicFrame>
      <p:pic>
        <p:nvPicPr>
          <p:cNvPr id="18" name="Picture 17" descr="A picture containing text, map, diagram, font&#10;&#10;Description automatically generated">
            <a:extLst>
              <a:ext uri="{FF2B5EF4-FFF2-40B4-BE49-F238E27FC236}">
                <a16:creationId xmlns:a16="http://schemas.microsoft.com/office/drawing/2014/main" id="{4B4765B9-4DAB-08EE-5E08-A1E90D5B6F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6404" y="4721902"/>
            <a:ext cx="3666552" cy="2136098"/>
          </a:xfrm>
          <a:prstGeom prst="rect">
            <a:avLst/>
          </a:prstGeom>
        </p:spPr>
      </p:pic>
      <p:pic>
        <p:nvPicPr>
          <p:cNvPr id="19" name="Picture 18" descr="A map of a country&#10;&#10;Description automatically generated with low confidence">
            <a:extLst>
              <a:ext uri="{FF2B5EF4-FFF2-40B4-BE49-F238E27FC236}">
                <a16:creationId xmlns:a16="http://schemas.microsoft.com/office/drawing/2014/main" id="{5EFE4D73-AD8D-0ACD-C9C9-0A11B6D7105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4027003"/>
            <a:ext cx="2456404" cy="2830997"/>
          </a:xfrm>
          <a:prstGeom prst="rect">
            <a:avLst/>
          </a:prstGeom>
        </p:spPr>
      </p:pic>
    </p:spTree>
    <p:extLst>
      <p:ext uri="{BB962C8B-B14F-4D97-AF65-F5344CB8AC3E}">
        <p14:creationId xmlns:p14="http://schemas.microsoft.com/office/powerpoint/2010/main" val="4174635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E2A4485-B027-3222-301D-B47504A26892}"/>
              </a:ext>
            </a:extLst>
          </p:cNvPr>
          <p:cNvPicPr>
            <a:picLocks noChangeAspect="1"/>
          </p:cNvPicPr>
          <p:nvPr/>
        </p:nvPicPr>
        <p:blipFill>
          <a:blip r:embed="rId3"/>
          <a:stretch>
            <a:fillRect/>
          </a:stretch>
        </p:blipFill>
        <p:spPr>
          <a:xfrm>
            <a:off x="7185989" y="853153"/>
            <a:ext cx="5006011" cy="6004847"/>
          </a:xfrm>
          <a:prstGeom prst="rect">
            <a:avLst/>
          </a:prstGeom>
        </p:spPr>
      </p:pic>
      <p:graphicFrame>
        <p:nvGraphicFramePr>
          <p:cNvPr id="4" name="Chart 3">
            <a:extLst>
              <a:ext uri="{FF2B5EF4-FFF2-40B4-BE49-F238E27FC236}">
                <a16:creationId xmlns:a16="http://schemas.microsoft.com/office/drawing/2014/main" id="{46E83549-316D-8C70-D984-AFFAC8DA6907}"/>
              </a:ext>
            </a:extLst>
          </p:cNvPr>
          <p:cNvGraphicFramePr>
            <a:graphicFrameLocks/>
          </p:cNvGraphicFramePr>
          <p:nvPr>
            <p:extLst>
              <p:ext uri="{D42A27DB-BD31-4B8C-83A1-F6EECF244321}">
                <p14:modId xmlns:p14="http://schemas.microsoft.com/office/powerpoint/2010/main" val="1060218536"/>
              </p:ext>
            </p:extLst>
          </p:nvPr>
        </p:nvGraphicFramePr>
        <p:xfrm>
          <a:off x="7402599" y="1393262"/>
          <a:ext cx="4784901" cy="5462188"/>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a:extLst>
              <a:ext uri="{FF2B5EF4-FFF2-40B4-BE49-F238E27FC236}">
                <a16:creationId xmlns:a16="http://schemas.microsoft.com/office/drawing/2014/main" id="{A53097A2-2CDA-39CB-7F82-0BAD625D1604}"/>
              </a:ext>
            </a:extLst>
          </p:cNvPr>
          <p:cNvSpPr/>
          <p:nvPr/>
        </p:nvSpPr>
        <p:spPr>
          <a:xfrm>
            <a:off x="0" y="-31750"/>
            <a:ext cx="12192000" cy="8849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7E738AAD-780B-573A-60B3-063F3317FC5A}"/>
              </a:ext>
            </a:extLst>
          </p:cNvPr>
          <p:cNvSpPr/>
          <p:nvPr/>
        </p:nvSpPr>
        <p:spPr>
          <a:xfrm>
            <a:off x="425236" y="123238"/>
            <a:ext cx="1563329" cy="678426"/>
          </a:xfrm>
          <a:prstGeom prst="roundRect">
            <a:avLst/>
          </a:prstGeom>
          <a:gradFill flip="none" rotWithShape="1">
            <a:gsLst>
              <a:gs pos="0">
                <a:schemeClr val="accent6"/>
              </a:gs>
              <a:gs pos="100000">
                <a:schemeClr val="bg2"/>
              </a:gs>
            </a:gsLst>
            <a:lin ang="5400000" scaled="1"/>
            <a:tileRect/>
          </a:gradFill>
          <a:ln w="57150">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Introduction</a:t>
            </a:r>
          </a:p>
        </p:txBody>
      </p:sp>
      <p:sp>
        <p:nvSpPr>
          <p:cNvPr id="8" name="Rectangle: Rounded Corners 7">
            <a:extLst>
              <a:ext uri="{FF2B5EF4-FFF2-40B4-BE49-F238E27FC236}">
                <a16:creationId xmlns:a16="http://schemas.microsoft.com/office/drawing/2014/main" id="{4A763B0F-D664-BF20-543C-CC872023D842}"/>
              </a:ext>
            </a:extLst>
          </p:cNvPr>
          <p:cNvSpPr/>
          <p:nvPr/>
        </p:nvSpPr>
        <p:spPr>
          <a:xfrm>
            <a:off x="2057389" y="135047"/>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NCA Cathode Production</a:t>
            </a:r>
          </a:p>
        </p:txBody>
      </p:sp>
      <p:sp>
        <p:nvSpPr>
          <p:cNvPr id="9" name="Rectangle: Rounded Corners 8">
            <a:extLst>
              <a:ext uri="{FF2B5EF4-FFF2-40B4-BE49-F238E27FC236}">
                <a16:creationId xmlns:a16="http://schemas.microsoft.com/office/drawing/2014/main" id="{BE76C184-39D1-413C-278E-2B8D9C31BB59}"/>
              </a:ext>
            </a:extLst>
          </p:cNvPr>
          <p:cNvSpPr/>
          <p:nvPr/>
        </p:nvSpPr>
        <p:spPr>
          <a:xfrm>
            <a:off x="3689542"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Remaining Production</a:t>
            </a:r>
          </a:p>
        </p:txBody>
      </p:sp>
      <p:sp>
        <p:nvSpPr>
          <p:cNvPr id="10" name="Rectangle: Rounded Corners 9">
            <a:extLst>
              <a:ext uri="{FF2B5EF4-FFF2-40B4-BE49-F238E27FC236}">
                <a16:creationId xmlns:a16="http://schemas.microsoft.com/office/drawing/2014/main" id="{3695EC87-D3F3-F988-8A14-8F24B43B75DF}"/>
              </a:ext>
            </a:extLst>
          </p:cNvPr>
          <p:cNvSpPr/>
          <p:nvPr/>
        </p:nvSpPr>
        <p:spPr>
          <a:xfrm>
            <a:off x="6953848"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Use Phase</a:t>
            </a:r>
          </a:p>
        </p:txBody>
      </p:sp>
      <p:sp>
        <p:nvSpPr>
          <p:cNvPr id="11" name="Rectangle: Rounded Corners 10">
            <a:extLst>
              <a:ext uri="{FF2B5EF4-FFF2-40B4-BE49-F238E27FC236}">
                <a16:creationId xmlns:a16="http://schemas.microsoft.com/office/drawing/2014/main" id="{2823067B-0F43-F23E-D60C-529B4624BF87}"/>
              </a:ext>
            </a:extLst>
          </p:cNvPr>
          <p:cNvSpPr/>
          <p:nvPr/>
        </p:nvSpPr>
        <p:spPr>
          <a:xfrm>
            <a:off x="8586001"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End of Life</a:t>
            </a:r>
          </a:p>
        </p:txBody>
      </p:sp>
      <p:sp>
        <p:nvSpPr>
          <p:cNvPr id="12" name="Rectangle: Rounded Corners 11">
            <a:extLst>
              <a:ext uri="{FF2B5EF4-FFF2-40B4-BE49-F238E27FC236}">
                <a16:creationId xmlns:a16="http://schemas.microsoft.com/office/drawing/2014/main" id="{D73652E0-685A-215E-E277-293A2139CE2C}"/>
              </a:ext>
            </a:extLst>
          </p:cNvPr>
          <p:cNvSpPr/>
          <p:nvPr/>
        </p:nvSpPr>
        <p:spPr>
          <a:xfrm>
            <a:off x="10218154"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Economic Life Cycle Costing</a:t>
            </a:r>
          </a:p>
        </p:txBody>
      </p:sp>
      <p:sp>
        <p:nvSpPr>
          <p:cNvPr id="13" name="Rectangle: Rounded Corners 12">
            <a:extLst>
              <a:ext uri="{FF2B5EF4-FFF2-40B4-BE49-F238E27FC236}">
                <a16:creationId xmlns:a16="http://schemas.microsoft.com/office/drawing/2014/main" id="{561EF13C-13C5-1BB0-B0D6-ADA20471D61F}"/>
              </a:ext>
            </a:extLst>
          </p:cNvPr>
          <p:cNvSpPr/>
          <p:nvPr/>
        </p:nvSpPr>
        <p:spPr>
          <a:xfrm>
            <a:off x="5321695" y="135047"/>
            <a:ext cx="1563329" cy="678426"/>
          </a:xfrm>
          <a:prstGeom prst="roundRect">
            <a:avLst/>
          </a:prstGeom>
          <a:gradFill flip="none" rotWithShape="1">
            <a:gsLst>
              <a:gs pos="0">
                <a:schemeClr val="accent6"/>
              </a:gs>
              <a:gs pos="100000">
                <a:schemeClr val="bg2"/>
              </a:gs>
            </a:gsLst>
            <a:lin ang="5400000" scaled="1"/>
            <a:tileRect/>
          </a:gradFill>
          <a:ln w="57150">
            <a:solidFill>
              <a:schemeClr val="accent5"/>
            </a:solid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Transport</a:t>
            </a:r>
          </a:p>
        </p:txBody>
      </p:sp>
      <p:sp>
        <p:nvSpPr>
          <p:cNvPr id="17" name="Title 1">
            <a:extLst>
              <a:ext uri="{FF2B5EF4-FFF2-40B4-BE49-F238E27FC236}">
                <a16:creationId xmlns:a16="http://schemas.microsoft.com/office/drawing/2014/main" id="{A806C718-096D-5283-3456-3825473571DE}"/>
              </a:ext>
            </a:extLst>
          </p:cNvPr>
          <p:cNvSpPr>
            <a:spLocks noGrp="1"/>
          </p:cNvSpPr>
          <p:nvPr>
            <p:ph type="title"/>
          </p:nvPr>
        </p:nvSpPr>
        <p:spPr>
          <a:xfrm>
            <a:off x="366895" y="833419"/>
            <a:ext cx="10178515" cy="423285"/>
          </a:xfrm>
        </p:spPr>
        <p:txBody>
          <a:bodyPr>
            <a:normAutofit fontScale="90000"/>
          </a:bodyPr>
          <a:lstStyle/>
          <a:p>
            <a:r>
              <a:rPr lang="en-GB"/>
              <a:t>Transport of Battery Pack – Nevada to Fremont, CA</a:t>
            </a:r>
          </a:p>
        </p:txBody>
      </p:sp>
      <p:pic>
        <p:nvPicPr>
          <p:cNvPr id="5" name="Picture 4" descr="Map&#10;&#10;Description automatically generated">
            <a:extLst>
              <a:ext uri="{FF2B5EF4-FFF2-40B4-BE49-F238E27FC236}">
                <a16:creationId xmlns:a16="http://schemas.microsoft.com/office/drawing/2014/main" id="{6F1B8790-D27D-C076-84E0-FBBE46A1F5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216" y="2508876"/>
            <a:ext cx="3754768" cy="4119309"/>
          </a:xfrm>
          <a:prstGeom prst="rect">
            <a:avLst/>
          </a:prstGeom>
        </p:spPr>
      </p:pic>
      <p:graphicFrame>
        <p:nvGraphicFramePr>
          <p:cNvPr id="14" name="Table 13">
            <a:extLst>
              <a:ext uri="{FF2B5EF4-FFF2-40B4-BE49-F238E27FC236}">
                <a16:creationId xmlns:a16="http://schemas.microsoft.com/office/drawing/2014/main" id="{E6C4D02E-20B9-761C-82ED-2D919F2FC66D}"/>
              </a:ext>
            </a:extLst>
          </p:cNvPr>
          <p:cNvGraphicFramePr>
            <a:graphicFrameLocks noGrp="1"/>
          </p:cNvGraphicFramePr>
          <p:nvPr>
            <p:extLst>
              <p:ext uri="{D42A27DB-BD31-4B8C-83A1-F6EECF244321}">
                <p14:modId xmlns:p14="http://schemas.microsoft.com/office/powerpoint/2010/main" val="3235148245"/>
              </p:ext>
            </p:extLst>
          </p:nvPr>
        </p:nvGraphicFramePr>
        <p:xfrm>
          <a:off x="499732" y="1478069"/>
          <a:ext cx="4854812" cy="819988"/>
        </p:xfrm>
        <a:graphic>
          <a:graphicData uri="http://schemas.openxmlformats.org/drawingml/2006/table">
            <a:tbl>
              <a:tblPr firstRow="1" firstCol="1" bandRow="1">
                <a:tableStyleId>{7E9639D4-E3E2-4D34-9284-5A2195B3D0D7}</a:tableStyleId>
              </a:tblPr>
              <a:tblGrid>
                <a:gridCol w="991855">
                  <a:extLst>
                    <a:ext uri="{9D8B030D-6E8A-4147-A177-3AD203B41FA5}">
                      <a16:colId xmlns:a16="http://schemas.microsoft.com/office/drawing/2014/main" val="1811657931"/>
                    </a:ext>
                  </a:extLst>
                </a:gridCol>
                <a:gridCol w="998855">
                  <a:extLst>
                    <a:ext uri="{9D8B030D-6E8A-4147-A177-3AD203B41FA5}">
                      <a16:colId xmlns:a16="http://schemas.microsoft.com/office/drawing/2014/main" val="3437969463"/>
                    </a:ext>
                  </a:extLst>
                </a:gridCol>
                <a:gridCol w="996163">
                  <a:extLst>
                    <a:ext uri="{9D8B030D-6E8A-4147-A177-3AD203B41FA5}">
                      <a16:colId xmlns:a16="http://schemas.microsoft.com/office/drawing/2014/main" val="717230930"/>
                    </a:ext>
                  </a:extLst>
                </a:gridCol>
                <a:gridCol w="844853">
                  <a:extLst>
                    <a:ext uri="{9D8B030D-6E8A-4147-A177-3AD203B41FA5}">
                      <a16:colId xmlns:a16="http://schemas.microsoft.com/office/drawing/2014/main" val="2679135099"/>
                    </a:ext>
                  </a:extLst>
                </a:gridCol>
                <a:gridCol w="1023086">
                  <a:extLst>
                    <a:ext uri="{9D8B030D-6E8A-4147-A177-3AD203B41FA5}">
                      <a16:colId xmlns:a16="http://schemas.microsoft.com/office/drawing/2014/main" val="1307744020"/>
                    </a:ext>
                  </a:extLst>
                </a:gridCol>
              </a:tblGrid>
              <a:tr h="454228">
                <a:tc>
                  <a:txBody>
                    <a:bodyPr/>
                    <a:lstStyle/>
                    <a:p>
                      <a:r>
                        <a:rPr lang="en-GB" sz="1200" kern="0">
                          <a:solidFill>
                            <a:sysClr val="windowText" lastClr="000000"/>
                          </a:solidFill>
                          <a:effectLst/>
                        </a:rPr>
                        <a:t>Supplier </a:t>
                      </a:r>
                      <a:endParaRPr lang="en-GB" sz="1200" kern="1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GB" sz="1200" kern="0">
                          <a:solidFill>
                            <a:sysClr val="windowText" lastClr="000000"/>
                          </a:solidFill>
                          <a:effectLst/>
                        </a:rPr>
                        <a:t>Location</a:t>
                      </a:r>
                      <a:endParaRPr lang="en-GB" sz="1200" kern="1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GB" sz="1200" kern="0">
                          <a:solidFill>
                            <a:sysClr val="windowText" lastClr="000000"/>
                          </a:solidFill>
                          <a:effectLst/>
                        </a:rPr>
                        <a:t>Distance</a:t>
                      </a:r>
                      <a:endParaRPr lang="en-GB" sz="1200" kern="1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GB" sz="1200" kern="0">
                          <a:solidFill>
                            <a:sysClr val="windowText" lastClr="000000"/>
                          </a:solidFill>
                          <a:effectLst/>
                        </a:rPr>
                        <a:t>Transport</a:t>
                      </a:r>
                      <a:endParaRPr lang="en-GB" sz="1200" kern="1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GB" sz="1200" kern="0">
                          <a:solidFill>
                            <a:sysClr val="windowText" lastClr="000000"/>
                          </a:solidFill>
                          <a:effectLst/>
                        </a:rPr>
                        <a:t>Emissions</a:t>
                      </a:r>
                      <a:endParaRPr lang="en-GB" sz="1200" kern="1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16691820"/>
                  </a:ext>
                </a:extLst>
              </a:tr>
              <a:tr h="302818">
                <a:tc>
                  <a:txBody>
                    <a:bodyPr/>
                    <a:lstStyle/>
                    <a:p>
                      <a:r>
                        <a:rPr lang="en-GB" sz="1200" b="0" kern="0">
                          <a:effectLst/>
                          <a:latin typeface="Calibri" panose="020F0502020204030204" pitchFamily="34" charset="0"/>
                          <a:ea typeface="Calibri" panose="020F0502020204030204" pitchFamily="34" charset="0"/>
                          <a:cs typeface="Times New Roman" panose="02020603050405020304" pitchFamily="18" charset="0"/>
                        </a:rPr>
                        <a:t>Tesla</a:t>
                      </a:r>
                      <a:endParaRPr lang="en-GB" sz="1200" b="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sz="1200" kern="0">
                          <a:effectLst/>
                        </a:rPr>
                        <a:t>Nevada to Fremont, CA</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100" kern="100">
                          <a:effectLst/>
                        </a:rPr>
                        <a:t>275.198 km</a:t>
                      </a:r>
                      <a:endParaRPr lang="en-GB" sz="1200" kern="100">
                        <a:effectLst/>
                      </a:endParaRPr>
                    </a:p>
                    <a:p>
                      <a:r>
                        <a:rPr lang="en-GB" sz="1200" kern="0">
                          <a:effectLst/>
                        </a:rPr>
                        <a:t> </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kern="0">
                          <a:effectLst/>
                          <a:latin typeface="Calibri" panose="020F0502020204030204" pitchFamily="34" charset="0"/>
                          <a:ea typeface="Calibri" panose="020F0502020204030204" pitchFamily="34" charset="0"/>
                          <a:cs typeface="Times New Roman" panose="02020603050405020304" pitchFamily="18" charset="0"/>
                        </a:rPr>
                        <a:t>Lorry</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0">
                          <a:effectLst/>
                          <a:latin typeface="Calibri" panose="020F0502020204030204" pitchFamily="34" charset="0"/>
                          <a:ea typeface="Calibri" panose="020F0502020204030204" pitchFamily="34" charset="0"/>
                          <a:cs typeface="Times New Roman" panose="02020603050405020304" pitchFamily="18" charset="0"/>
                        </a:rPr>
                        <a:t>7.42 Kg CO2</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6073019"/>
                  </a:ext>
                </a:extLst>
              </a:tr>
            </a:tbl>
          </a:graphicData>
        </a:graphic>
      </p:graphicFrame>
      <p:sp>
        <p:nvSpPr>
          <p:cNvPr id="3" name="Content Placeholder 3">
            <a:extLst>
              <a:ext uri="{FF2B5EF4-FFF2-40B4-BE49-F238E27FC236}">
                <a16:creationId xmlns:a16="http://schemas.microsoft.com/office/drawing/2014/main" id="{3BB9A580-8011-85C1-F6A1-BACAAAA2E797}"/>
              </a:ext>
            </a:extLst>
          </p:cNvPr>
          <p:cNvSpPr>
            <a:spLocks noGrp="1"/>
          </p:cNvSpPr>
          <p:nvPr>
            <p:ph idx="1"/>
          </p:nvPr>
        </p:nvSpPr>
        <p:spPr>
          <a:xfrm>
            <a:off x="3878335" y="2626963"/>
            <a:ext cx="3010524" cy="3320488"/>
          </a:xfrm>
        </p:spPr>
        <p:txBody>
          <a:bodyPr vert="horz" lIns="91440" tIns="45720" rIns="91440" bIns="45720" rtlCol="0" anchor="t">
            <a:noAutofit/>
          </a:bodyPr>
          <a:lstStyle/>
          <a:p>
            <a:pPr lvl="1"/>
            <a:r>
              <a:rPr lang="en-GB" sz="1200">
                <a:solidFill>
                  <a:schemeClr val="tx1"/>
                </a:solidFill>
              </a:rPr>
              <a:t>Total emissions:</a:t>
            </a:r>
          </a:p>
          <a:p>
            <a:pPr lvl="1"/>
            <a:r>
              <a:rPr lang="en-GB" sz="1200">
                <a:solidFill>
                  <a:schemeClr val="tx1"/>
                </a:solidFill>
              </a:rPr>
              <a:t>Nickel = 23.32 Kg CO2 </a:t>
            </a:r>
            <a:r>
              <a:rPr lang="en-GB" sz="1200" err="1">
                <a:solidFill>
                  <a:schemeClr val="tx1"/>
                </a:solidFill>
              </a:rPr>
              <a:t>eq</a:t>
            </a:r>
            <a:endParaRPr lang="en-GB" sz="1200">
              <a:solidFill>
                <a:schemeClr val="tx1"/>
              </a:solidFill>
            </a:endParaRPr>
          </a:p>
          <a:p>
            <a:pPr lvl="1"/>
            <a:r>
              <a:rPr lang="en-GB" sz="1200">
                <a:solidFill>
                  <a:schemeClr val="tx1"/>
                </a:solidFill>
              </a:rPr>
              <a:t>Cobalt = 5.59 Kg CO2 </a:t>
            </a:r>
            <a:r>
              <a:rPr lang="en-GB" sz="1200" err="1">
                <a:solidFill>
                  <a:schemeClr val="tx1"/>
                </a:solidFill>
              </a:rPr>
              <a:t>eq</a:t>
            </a:r>
            <a:endParaRPr lang="en-GB" sz="1200">
              <a:solidFill>
                <a:schemeClr val="tx1"/>
              </a:solidFill>
            </a:endParaRPr>
          </a:p>
          <a:p>
            <a:pPr lvl="1"/>
            <a:r>
              <a:rPr lang="en-GB" sz="1200">
                <a:solidFill>
                  <a:schemeClr val="tx1"/>
                </a:solidFill>
              </a:rPr>
              <a:t>Aluminium = 9.36 Kg CO2 </a:t>
            </a:r>
            <a:r>
              <a:rPr lang="en-GB" sz="1200" err="1">
                <a:solidFill>
                  <a:schemeClr val="tx1"/>
                </a:solidFill>
              </a:rPr>
              <a:t>eq</a:t>
            </a:r>
            <a:endParaRPr lang="en-GB" sz="1200">
              <a:solidFill>
                <a:schemeClr val="tx1"/>
              </a:solidFill>
            </a:endParaRPr>
          </a:p>
          <a:p>
            <a:pPr lvl="1"/>
            <a:r>
              <a:rPr lang="en-GB" sz="1200">
                <a:solidFill>
                  <a:schemeClr val="tx1"/>
                </a:solidFill>
              </a:rPr>
              <a:t>Lithium = 10.35 Kg CO2 </a:t>
            </a:r>
            <a:r>
              <a:rPr lang="en-GB" sz="1200" err="1">
                <a:solidFill>
                  <a:schemeClr val="tx1"/>
                </a:solidFill>
              </a:rPr>
              <a:t>eq</a:t>
            </a:r>
            <a:endParaRPr lang="en-GB" sz="1200">
              <a:solidFill>
                <a:schemeClr val="tx1"/>
              </a:solidFill>
            </a:endParaRPr>
          </a:p>
          <a:p>
            <a:pPr lvl="1"/>
            <a:r>
              <a:rPr lang="en-GB" sz="1200">
                <a:solidFill>
                  <a:schemeClr val="tx1"/>
                </a:solidFill>
              </a:rPr>
              <a:t>Graphite = 54.25 Kg CO2 </a:t>
            </a:r>
            <a:r>
              <a:rPr lang="en-GB" sz="1200" err="1">
                <a:solidFill>
                  <a:schemeClr val="tx1"/>
                </a:solidFill>
              </a:rPr>
              <a:t>eq</a:t>
            </a:r>
            <a:endParaRPr lang="en-GB" sz="1200">
              <a:solidFill>
                <a:schemeClr val="tx1"/>
              </a:solidFill>
            </a:endParaRPr>
          </a:p>
          <a:p>
            <a:pPr lvl="1"/>
            <a:r>
              <a:rPr lang="en-GB" sz="1200">
                <a:solidFill>
                  <a:schemeClr val="tx1"/>
                </a:solidFill>
              </a:rPr>
              <a:t>Transportation of Battery Pack =7.42 Kg CO2 </a:t>
            </a:r>
            <a:r>
              <a:rPr lang="en-GB" sz="1200" err="1">
                <a:solidFill>
                  <a:schemeClr val="tx1"/>
                </a:solidFill>
              </a:rPr>
              <a:t>eq</a:t>
            </a:r>
            <a:endParaRPr lang="en-GB" sz="1200">
              <a:solidFill>
                <a:schemeClr val="tx1"/>
              </a:solidFill>
            </a:endParaRPr>
          </a:p>
          <a:p>
            <a:pPr lvl="1"/>
            <a:r>
              <a:rPr lang="en-GB" sz="1200">
                <a:solidFill>
                  <a:schemeClr val="tx1"/>
                </a:solidFill>
              </a:rPr>
              <a:t>Total = 110.29 Kg CO2 </a:t>
            </a:r>
            <a:r>
              <a:rPr lang="en-GB" sz="1200" err="1">
                <a:solidFill>
                  <a:schemeClr val="tx1"/>
                </a:solidFill>
              </a:rPr>
              <a:t>eq</a:t>
            </a:r>
            <a:endParaRPr lang="en-GB" sz="1200">
              <a:solidFill>
                <a:schemeClr val="tx1"/>
              </a:solidFill>
            </a:endParaRPr>
          </a:p>
          <a:p>
            <a:pPr marL="0" indent="0">
              <a:buNone/>
            </a:pPr>
            <a:endParaRPr lang="en-GB" sz="1100"/>
          </a:p>
        </p:txBody>
      </p:sp>
    </p:spTree>
    <p:extLst>
      <p:ext uri="{BB962C8B-B14F-4D97-AF65-F5344CB8AC3E}">
        <p14:creationId xmlns:p14="http://schemas.microsoft.com/office/powerpoint/2010/main" val="456726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EA39187-0197-4C1D-BE4A-06B353C7B2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9E0FD730-D6BC-440A-89CF-7AA0C22C2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1382DE6-64CB-4577-89E8-47941290A9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3ABD17EF-A676-4770-A8C8-E83BA0230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380D4582-A9DE-4A6E-8537-EFC4F860C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D66B8CF3-0959-4E8D-8F3A-AF62F21D9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97D4D559-2783-4E84-BB73-7F51D0235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8834FE36-E841-40B5-9465-1CFC99ED5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1A4197A1-AE79-4DC1-9E3A-845B40BA8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26F6688-CBD0-42EE-9B90-25100FE89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EF23F9BB-FC2E-48BA-8E63-A4436C28D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D4B568C-0603-A5DA-28C2-880643C4C3E4}"/>
              </a:ext>
            </a:extLst>
          </p:cNvPr>
          <p:cNvSpPr>
            <a:spLocks noGrp="1"/>
          </p:cNvSpPr>
          <p:nvPr>
            <p:ph type="title"/>
          </p:nvPr>
        </p:nvSpPr>
        <p:spPr>
          <a:xfrm>
            <a:off x="5380563" y="2404534"/>
            <a:ext cx="3893439" cy="1646302"/>
          </a:xfrm>
        </p:spPr>
        <p:txBody>
          <a:bodyPr vert="horz" lIns="91440" tIns="45720" rIns="91440" bIns="45720" rtlCol="0" anchor="b">
            <a:normAutofit fontScale="90000"/>
          </a:bodyPr>
          <a:lstStyle/>
          <a:p>
            <a:pPr algn="r"/>
            <a:r>
              <a:rPr lang="en-US" sz="5400"/>
              <a:t>Use Phase</a:t>
            </a:r>
            <a:br>
              <a:rPr lang="en-US" sz="5400"/>
            </a:br>
            <a:r>
              <a:rPr lang="en-US" sz="5400"/>
              <a:t> </a:t>
            </a:r>
          </a:p>
        </p:txBody>
      </p:sp>
      <p:pic>
        <p:nvPicPr>
          <p:cNvPr id="7" name="Picture 6">
            <a:extLst>
              <a:ext uri="{FF2B5EF4-FFF2-40B4-BE49-F238E27FC236}">
                <a16:creationId xmlns:a16="http://schemas.microsoft.com/office/drawing/2014/main" id="{B07587B2-284D-C4C5-0B1A-D3997D5F759C}"/>
              </a:ext>
            </a:extLst>
          </p:cNvPr>
          <p:cNvPicPr>
            <a:picLocks noChangeAspect="1"/>
          </p:cNvPicPr>
          <p:nvPr/>
        </p:nvPicPr>
        <p:blipFill rotWithShape="1">
          <a:blip r:embed="rId2">
            <a:extLst>
              <a:ext uri="{28A0092B-C50C-407E-A947-70E740481C1C}">
                <a14:useLocalDpi xmlns:a14="http://schemas.microsoft.com/office/drawing/2010/main" val="0"/>
              </a:ext>
            </a:extLst>
          </a:blip>
          <a:srcRect l="14761" r="8103" b="2"/>
          <a:stretch/>
        </p:blipFill>
        <p:spPr>
          <a:xfrm>
            <a:off x="332680" y="-1"/>
            <a:ext cx="5062280" cy="3429000"/>
          </a:xfrm>
          <a:custGeom>
            <a:avLst/>
            <a:gdLst/>
            <a:ahLst/>
            <a:cxnLst/>
            <a:rect l="l" t="t" r="r" b="b"/>
            <a:pathLst>
              <a:path w="5062280" h="3429000">
                <a:moveTo>
                  <a:pt x="509916" y="0"/>
                </a:moveTo>
                <a:lnTo>
                  <a:pt x="5062280" y="0"/>
                </a:lnTo>
                <a:lnTo>
                  <a:pt x="5062280" y="21851"/>
                </a:lnTo>
                <a:lnTo>
                  <a:pt x="4549416" y="3429000"/>
                </a:lnTo>
                <a:lnTo>
                  <a:pt x="0" y="3429000"/>
                </a:lnTo>
                <a:close/>
              </a:path>
            </a:pathLst>
          </a:custGeom>
        </p:spPr>
      </p:pic>
      <p:pic>
        <p:nvPicPr>
          <p:cNvPr id="9" name="Picture 8" descr="A picture containing text, outdoor, sky, tree&#10;&#10;Description automatically generated">
            <a:extLst>
              <a:ext uri="{FF2B5EF4-FFF2-40B4-BE49-F238E27FC236}">
                <a16:creationId xmlns:a16="http://schemas.microsoft.com/office/drawing/2014/main" id="{19A06777-BB9C-7CF6-48C9-846D519082DE}"/>
              </a:ext>
            </a:extLst>
          </p:cNvPr>
          <p:cNvPicPr>
            <a:picLocks noChangeAspect="1"/>
          </p:cNvPicPr>
          <p:nvPr/>
        </p:nvPicPr>
        <p:blipFill rotWithShape="1">
          <a:blip r:embed="rId3">
            <a:extLst>
              <a:ext uri="{28A0092B-C50C-407E-A947-70E740481C1C}">
                <a14:useLocalDpi xmlns:a14="http://schemas.microsoft.com/office/drawing/2010/main" val="0"/>
              </a:ext>
            </a:extLst>
          </a:blip>
          <a:srcRect l="4964" r="2" b="2"/>
          <a:stretch/>
        </p:blipFill>
        <p:spPr>
          <a:xfrm>
            <a:off x="20" y="3428999"/>
            <a:ext cx="4882076" cy="3429001"/>
          </a:xfrm>
          <a:custGeom>
            <a:avLst/>
            <a:gdLst/>
            <a:ahLst/>
            <a:cxnLst/>
            <a:rect l="l" t="t" r="r" b="b"/>
            <a:pathLst>
              <a:path w="4882096" h="3429001">
                <a:moveTo>
                  <a:pt x="332680" y="0"/>
                </a:moveTo>
                <a:lnTo>
                  <a:pt x="4882096" y="0"/>
                </a:lnTo>
                <a:lnTo>
                  <a:pt x="4365943" y="3429001"/>
                </a:lnTo>
                <a:lnTo>
                  <a:pt x="0" y="3429001"/>
                </a:lnTo>
                <a:lnTo>
                  <a:pt x="0" y="2237155"/>
                </a:lnTo>
                <a:close/>
              </a:path>
            </a:pathLst>
          </a:custGeom>
        </p:spPr>
      </p:pic>
      <p:cxnSp>
        <p:nvCxnSpPr>
          <p:cNvPr id="39" name="Straight Connector 38">
            <a:extLst>
              <a:ext uri="{FF2B5EF4-FFF2-40B4-BE49-F238E27FC236}">
                <a16:creationId xmlns:a16="http://schemas.microsoft.com/office/drawing/2014/main" id="{2EC607CC-319E-425D-8A0C-EC6E84F6C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2012" y="3433493"/>
            <a:ext cx="45494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812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Picture 111">
            <a:extLst>
              <a:ext uri="{FF2B5EF4-FFF2-40B4-BE49-F238E27FC236}">
                <a16:creationId xmlns:a16="http://schemas.microsoft.com/office/drawing/2014/main" id="{4F28EB1F-9501-50BE-C5C3-BEE0F34BCBAC}"/>
              </a:ext>
            </a:extLst>
          </p:cNvPr>
          <p:cNvPicPr>
            <a:picLocks noChangeAspect="1"/>
          </p:cNvPicPr>
          <p:nvPr/>
        </p:nvPicPr>
        <p:blipFill>
          <a:blip r:embed="rId3"/>
          <a:stretch>
            <a:fillRect/>
          </a:stretch>
        </p:blipFill>
        <p:spPr>
          <a:xfrm>
            <a:off x="7307580" y="-91440"/>
            <a:ext cx="4960619" cy="7086599"/>
          </a:xfrm>
          <a:prstGeom prst="rect">
            <a:avLst/>
          </a:prstGeom>
        </p:spPr>
      </p:pic>
      <p:sp>
        <p:nvSpPr>
          <p:cNvPr id="2" name="Title 1">
            <a:extLst>
              <a:ext uri="{FF2B5EF4-FFF2-40B4-BE49-F238E27FC236}">
                <a16:creationId xmlns:a16="http://schemas.microsoft.com/office/drawing/2014/main" id="{05989B5A-7B7A-2742-F22F-F1AE2BC10560}"/>
              </a:ext>
            </a:extLst>
          </p:cNvPr>
          <p:cNvSpPr>
            <a:spLocks noGrp="1"/>
          </p:cNvSpPr>
          <p:nvPr>
            <p:ph type="title"/>
          </p:nvPr>
        </p:nvSpPr>
        <p:spPr>
          <a:xfrm>
            <a:off x="1240952" y="625962"/>
            <a:ext cx="10353762" cy="970450"/>
          </a:xfrm>
        </p:spPr>
        <p:txBody>
          <a:bodyPr>
            <a:normAutofit/>
          </a:bodyPr>
          <a:lstStyle/>
          <a:p>
            <a:r>
              <a:rPr lang="en-GB" sz="2800"/>
              <a:t>Project Scope &amp; Methodology </a:t>
            </a:r>
          </a:p>
        </p:txBody>
      </p:sp>
      <p:graphicFrame>
        <p:nvGraphicFramePr>
          <p:cNvPr id="115" name="Content Placeholder 2">
            <a:extLst>
              <a:ext uri="{FF2B5EF4-FFF2-40B4-BE49-F238E27FC236}">
                <a16:creationId xmlns:a16="http://schemas.microsoft.com/office/drawing/2014/main" id="{FDE4CF8B-E875-E694-01CE-821430686F0A}"/>
              </a:ext>
            </a:extLst>
          </p:cNvPr>
          <p:cNvGraphicFramePr>
            <a:graphicFrameLocks noGrp="1"/>
          </p:cNvGraphicFramePr>
          <p:nvPr>
            <p:ph idx="1"/>
            <p:extLst>
              <p:ext uri="{D42A27DB-BD31-4B8C-83A1-F6EECF244321}">
                <p14:modId xmlns:p14="http://schemas.microsoft.com/office/powerpoint/2010/main" val="1065844757"/>
              </p:ext>
            </p:extLst>
          </p:nvPr>
        </p:nvGraphicFramePr>
        <p:xfrm>
          <a:off x="1044010" y="1324040"/>
          <a:ext cx="10353762" cy="2672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06" name="Group 105">
            <a:extLst>
              <a:ext uri="{FF2B5EF4-FFF2-40B4-BE49-F238E27FC236}">
                <a16:creationId xmlns:a16="http://schemas.microsoft.com/office/drawing/2014/main" id="{9D7DF026-3F9B-685D-5B6E-24FCCF36EE3B}"/>
              </a:ext>
            </a:extLst>
          </p:cNvPr>
          <p:cNvGrpSpPr/>
          <p:nvPr/>
        </p:nvGrpSpPr>
        <p:grpSpPr>
          <a:xfrm>
            <a:off x="1346892" y="4315099"/>
            <a:ext cx="9498216" cy="1488791"/>
            <a:chOff x="1283732" y="4809254"/>
            <a:chExt cx="8313207" cy="1155669"/>
          </a:xfrm>
        </p:grpSpPr>
        <p:grpSp>
          <p:nvGrpSpPr>
            <p:cNvPr id="77" name="Group 76">
              <a:extLst>
                <a:ext uri="{FF2B5EF4-FFF2-40B4-BE49-F238E27FC236}">
                  <a16:creationId xmlns:a16="http://schemas.microsoft.com/office/drawing/2014/main" id="{63653753-334A-DB0E-BC09-77D262D5D7A3}"/>
                </a:ext>
              </a:extLst>
            </p:cNvPr>
            <p:cNvGrpSpPr/>
            <p:nvPr/>
          </p:nvGrpSpPr>
          <p:grpSpPr>
            <a:xfrm>
              <a:off x="1283732" y="4809254"/>
              <a:ext cx="8313207" cy="1088571"/>
              <a:chOff x="71423" y="0"/>
              <a:chExt cx="6298139" cy="750004"/>
            </a:xfrm>
          </p:grpSpPr>
          <p:grpSp>
            <p:nvGrpSpPr>
              <p:cNvPr id="78" name="Group 77">
                <a:extLst>
                  <a:ext uri="{FF2B5EF4-FFF2-40B4-BE49-F238E27FC236}">
                    <a16:creationId xmlns:a16="http://schemas.microsoft.com/office/drawing/2014/main" id="{BA9633DB-2794-ADA0-C394-77F18803EC9E}"/>
                  </a:ext>
                </a:extLst>
              </p:cNvPr>
              <p:cNvGrpSpPr/>
              <p:nvPr/>
            </p:nvGrpSpPr>
            <p:grpSpPr>
              <a:xfrm>
                <a:off x="71423" y="0"/>
                <a:ext cx="6298139" cy="750004"/>
                <a:chOff x="71423" y="0"/>
                <a:chExt cx="6298139" cy="750004"/>
              </a:xfrm>
            </p:grpSpPr>
            <p:grpSp>
              <p:nvGrpSpPr>
                <p:cNvPr id="84" name="Group 83">
                  <a:extLst>
                    <a:ext uri="{FF2B5EF4-FFF2-40B4-BE49-F238E27FC236}">
                      <a16:creationId xmlns:a16="http://schemas.microsoft.com/office/drawing/2014/main" id="{44A87061-8B04-9063-D0AC-0031FC07045A}"/>
                    </a:ext>
                  </a:extLst>
                </p:cNvPr>
                <p:cNvGrpSpPr/>
                <p:nvPr/>
              </p:nvGrpSpPr>
              <p:grpSpPr>
                <a:xfrm>
                  <a:off x="71423" y="0"/>
                  <a:ext cx="1933768" cy="647589"/>
                  <a:chOff x="71423" y="0"/>
                  <a:chExt cx="1933768" cy="647589"/>
                </a:xfrm>
              </p:grpSpPr>
              <p:grpSp>
                <p:nvGrpSpPr>
                  <p:cNvPr id="99" name="Group 98">
                    <a:extLst>
                      <a:ext uri="{FF2B5EF4-FFF2-40B4-BE49-F238E27FC236}">
                        <a16:creationId xmlns:a16="http://schemas.microsoft.com/office/drawing/2014/main" id="{FE8AF3B0-0036-94F9-6BD8-11B04C969121}"/>
                      </a:ext>
                    </a:extLst>
                  </p:cNvPr>
                  <p:cNvGrpSpPr/>
                  <p:nvPr/>
                </p:nvGrpSpPr>
                <p:grpSpPr>
                  <a:xfrm>
                    <a:off x="71423" y="0"/>
                    <a:ext cx="820451" cy="562610"/>
                    <a:chOff x="71437" y="0"/>
                    <a:chExt cx="820615" cy="562708"/>
                  </a:xfrm>
                </p:grpSpPr>
                <p:sp>
                  <p:nvSpPr>
                    <p:cNvPr id="103" name="Rectangle 102">
                      <a:extLst>
                        <a:ext uri="{FF2B5EF4-FFF2-40B4-BE49-F238E27FC236}">
                          <a16:creationId xmlns:a16="http://schemas.microsoft.com/office/drawing/2014/main" id="{F8A04734-D943-8ADB-A813-7346E505132C}"/>
                        </a:ext>
                      </a:extLst>
                    </p:cNvPr>
                    <p:cNvSpPr/>
                    <p:nvPr/>
                  </p:nvSpPr>
                  <p:spPr>
                    <a:xfrm>
                      <a:off x="71437" y="0"/>
                      <a:ext cx="820615" cy="56270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104" name="TextBox 4">
                      <a:extLst>
                        <a:ext uri="{FF2B5EF4-FFF2-40B4-BE49-F238E27FC236}">
                          <a16:creationId xmlns:a16="http://schemas.microsoft.com/office/drawing/2014/main" id="{C710783A-D2EB-FA9C-0AB5-932A0179B8B9}"/>
                        </a:ext>
                      </a:extLst>
                    </p:cNvPr>
                    <p:cNvSpPr txBox="1"/>
                    <p:nvPr/>
                  </p:nvSpPr>
                  <p:spPr>
                    <a:xfrm>
                      <a:off x="84465" y="32238"/>
                      <a:ext cx="786452" cy="49823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0" tIns="0" rIns="0" bIns="0" rtlCol="0">
                      <a:noAutofit/>
                    </a:bodyPr>
                    <a:lstStyle/>
                    <a:p>
                      <a:pPr algn="ctr">
                        <a:lnSpc>
                          <a:spcPct val="107000"/>
                        </a:lnSpc>
                        <a:spcAft>
                          <a:spcPts val="800"/>
                        </a:spcAft>
                      </a:pPr>
                      <a:endParaRPr lang="en-GB" sz="700" b="1" kern="12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GB" sz="1050" b="1" kern="12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NCA Cathode Materials and Production</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00" name="Group 99">
                    <a:extLst>
                      <a:ext uri="{FF2B5EF4-FFF2-40B4-BE49-F238E27FC236}">
                        <a16:creationId xmlns:a16="http://schemas.microsoft.com/office/drawing/2014/main" id="{CAF79555-7842-8467-96E4-E6CB192F21E3}"/>
                      </a:ext>
                    </a:extLst>
                  </p:cNvPr>
                  <p:cNvGrpSpPr/>
                  <p:nvPr/>
                </p:nvGrpSpPr>
                <p:grpSpPr>
                  <a:xfrm>
                    <a:off x="1160606" y="0"/>
                    <a:ext cx="844585" cy="647589"/>
                    <a:chOff x="58246" y="-5080"/>
                    <a:chExt cx="844585" cy="647589"/>
                  </a:xfrm>
                </p:grpSpPr>
                <p:sp>
                  <p:nvSpPr>
                    <p:cNvPr id="101" name="Rectangle 100">
                      <a:extLst>
                        <a:ext uri="{FF2B5EF4-FFF2-40B4-BE49-F238E27FC236}">
                          <a16:creationId xmlns:a16="http://schemas.microsoft.com/office/drawing/2014/main" id="{B36CBFE6-142C-A9B4-9C7C-7433FE0C5FCA}"/>
                        </a:ext>
                      </a:extLst>
                    </p:cNvPr>
                    <p:cNvSpPr/>
                    <p:nvPr/>
                  </p:nvSpPr>
                  <p:spPr>
                    <a:xfrm>
                      <a:off x="71437" y="-5080"/>
                      <a:ext cx="820615" cy="56270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102" name="TextBox 4">
                      <a:extLst>
                        <a:ext uri="{FF2B5EF4-FFF2-40B4-BE49-F238E27FC236}">
                          <a16:creationId xmlns:a16="http://schemas.microsoft.com/office/drawing/2014/main" id="{D1DD5ACD-A02B-38C1-80AA-AE548B63BA23}"/>
                        </a:ext>
                      </a:extLst>
                    </p:cNvPr>
                    <p:cNvSpPr txBox="1"/>
                    <p:nvPr/>
                  </p:nvSpPr>
                  <p:spPr>
                    <a:xfrm>
                      <a:off x="58246" y="144278"/>
                      <a:ext cx="844585" cy="49823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0" tIns="0" rIns="0" bIns="0" rtlCol="0">
                      <a:noAutofit/>
                    </a:bodyPr>
                    <a:lstStyle/>
                    <a:p>
                      <a:pPr algn="ctr">
                        <a:lnSpc>
                          <a:spcPct val="107000"/>
                        </a:lnSpc>
                        <a:spcAft>
                          <a:spcPts val="800"/>
                        </a:spcAft>
                      </a:pPr>
                      <a:r>
                        <a:rPr lang="en-GB" sz="1050" b="1" kern="12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Remaining Battery Materials and Production</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p:txBody>
                </p:sp>
              </p:grpSp>
            </p:grpSp>
            <p:grpSp>
              <p:nvGrpSpPr>
                <p:cNvPr id="85" name="Group 84">
                  <a:extLst>
                    <a:ext uri="{FF2B5EF4-FFF2-40B4-BE49-F238E27FC236}">
                      <a16:creationId xmlns:a16="http://schemas.microsoft.com/office/drawing/2014/main" id="{A6BAAF4D-6C5E-42B6-8F44-92DE1299A6FB}"/>
                    </a:ext>
                  </a:extLst>
                </p:cNvPr>
                <p:cNvGrpSpPr/>
                <p:nvPr/>
              </p:nvGrpSpPr>
              <p:grpSpPr>
                <a:xfrm>
                  <a:off x="2198458" y="0"/>
                  <a:ext cx="1986704" cy="622787"/>
                  <a:chOff x="7708" y="0"/>
                  <a:chExt cx="1986704" cy="622787"/>
                </a:xfrm>
              </p:grpSpPr>
              <p:grpSp>
                <p:nvGrpSpPr>
                  <p:cNvPr id="93" name="Group 92">
                    <a:extLst>
                      <a:ext uri="{FF2B5EF4-FFF2-40B4-BE49-F238E27FC236}">
                        <a16:creationId xmlns:a16="http://schemas.microsoft.com/office/drawing/2014/main" id="{50D1903E-72AE-1CE1-1B02-C1C7AD45CAC6}"/>
                      </a:ext>
                    </a:extLst>
                  </p:cNvPr>
                  <p:cNvGrpSpPr/>
                  <p:nvPr/>
                </p:nvGrpSpPr>
                <p:grpSpPr>
                  <a:xfrm>
                    <a:off x="7708" y="0"/>
                    <a:ext cx="972820" cy="620918"/>
                    <a:chOff x="7709" y="0"/>
                    <a:chExt cx="973015" cy="621026"/>
                  </a:xfrm>
                </p:grpSpPr>
                <p:sp>
                  <p:nvSpPr>
                    <p:cNvPr id="97" name="Rectangle 96">
                      <a:extLst>
                        <a:ext uri="{FF2B5EF4-FFF2-40B4-BE49-F238E27FC236}">
                          <a16:creationId xmlns:a16="http://schemas.microsoft.com/office/drawing/2014/main" id="{27F69021-6981-D99C-395C-48E57BF16E86}"/>
                        </a:ext>
                      </a:extLst>
                    </p:cNvPr>
                    <p:cNvSpPr/>
                    <p:nvPr/>
                  </p:nvSpPr>
                  <p:spPr>
                    <a:xfrm>
                      <a:off x="71368" y="0"/>
                      <a:ext cx="836863" cy="56270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98" name="TextBox 4">
                      <a:extLst>
                        <a:ext uri="{FF2B5EF4-FFF2-40B4-BE49-F238E27FC236}">
                          <a16:creationId xmlns:a16="http://schemas.microsoft.com/office/drawing/2014/main" id="{9628F0F8-30C1-E9BD-2825-B457E5EC5110}"/>
                        </a:ext>
                      </a:extLst>
                    </p:cNvPr>
                    <p:cNvSpPr txBox="1"/>
                    <p:nvPr/>
                  </p:nvSpPr>
                  <p:spPr>
                    <a:xfrm>
                      <a:off x="7709" y="122795"/>
                      <a:ext cx="973015" cy="49823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0" tIns="0" rIns="0" bIns="0" rtlCol="0">
                      <a:noAutofit/>
                    </a:bodyPr>
                    <a:lstStyle/>
                    <a:p>
                      <a:pPr algn="ctr">
                        <a:lnSpc>
                          <a:spcPct val="107000"/>
                        </a:lnSpc>
                        <a:spcAft>
                          <a:spcPts val="800"/>
                        </a:spcAft>
                      </a:pPr>
                      <a:endParaRPr lang="en-GB" sz="700" b="1" kern="12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GB" sz="1050" b="1" kern="12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Transportation</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94" name="Group 93">
                    <a:extLst>
                      <a:ext uri="{FF2B5EF4-FFF2-40B4-BE49-F238E27FC236}">
                        <a16:creationId xmlns:a16="http://schemas.microsoft.com/office/drawing/2014/main" id="{2279BFCB-C94E-0746-445C-B11CC1CEBD74}"/>
                      </a:ext>
                    </a:extLst>
                  </p:cNvPr>
                  <p:cNvGrpSpPr/>
                  <p:nvPr/>
                </p:nvGrpSpPr>
                <p:grpSpPr>
                  <a:xfrm>
                    <a:off x="1173797" y="0"/>
                    <a:ext cx="820615" cy="622787"/>
                    <a:chOff x="71437" y="-5080"/>
                    <a:chExt cx="820615" cy="622787"/>
                  </a:xfrm>
                </p:grpSpPr>
                <p:sp>
                  <p:nvSpPr>
                    <p:cNvPr id="95" name="Rectangle 94">
                      <a:extLst>
                        <a:ext uri="{FF2B5EF4-FFF2-40B4-BE49-F238E27FC236}">
                          <a16:creationId xmlns:a16="http://schemas.microsoft.com/office/drawing/2014/main" id="{DCAB9267-C2CD-EE3B-2B24-1746B7E72424}"/>
                        </a:ext>
                      </a:extLst>
                    </p:cNvPr>
                    <p:cNvSpPr/>
                    <p:nvPr/>
                  </p:nvSpPr>
                  <p:spPr>
                    <a:xfrm>
                      <a:off x="71437" y="-5080"/>
                      <a:ext cx="820615" cy="56270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96" name="TextBox 4">
                      <a:extLst>
                        <a:ext uri="{FF2B5EF4-FFF2-40B4-BE49-F238E27FC236}">
                          <a16:creationId xmlns:a16="http://schemas.microsoft.com/office/drawing/2014/main" id="{3106F8B3-89E8-7E35-8E4B-8F1FC2D1E3B2}"/>
                        </a:ext>
                      </a:extLst>
                    </p:cNvPr>
                    <p:cNvSpPr txBox="1"/>
                    <p:nvPr/>
                  </p:nvSpPr>
                  <p:spPr>
                    <a:xfrm>
                      <a:off x="84617" y="119476"/>
                      <a:ext cx="792544" cy="49823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0" tIns="0" rIns="0" bIns="0" rtlCol="0">
                      <a:noAutofit/>
                    </a:bodyPr>
                    <a:lstStyle/>
                    <a:p>
                      <a:pPr algn="ctr">
                        <a:lnSpc>
                          <a:spcPct val="107000"/>
                        </a:lnSpc>
                        <a:spcAft>
                          <a:spcPts val="800"/>
                        </a:spcAft>
                      </a:pPr>
                      <a:endParaRPr lang="en-GB" sz="700" b="1" kern="12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GB" sz="1050" b="1">
                          <a:solidFill>
                            <a:srgbClr val="FFFFFF"/>
                          </a:solidFill>
                          <a:latin typeface="Calibri" panose="020F0502020204030204" pitchFamily="34" charset="0"/>
                          <a:ea typeface="Calibri" panose="020F0502020204030204" pitchFamily="34" charset="0"/>
                          <a:cs typeface="Times New Roman" panose="02020603050405020304" pitchFamily="18" charset="0"/>
                        </a:rPr>
                        <a:t>Use Phase</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p:txBody>
                </p:sp>
              </p:grpSp>
            </p:grpSp>
            <p:grpSp>
              <p:nvGrpSpPr>
                <p:cNvPr id="86" name="Group 85">
                  <a:extLst>
                    <a:ext uri="{FF2B5EF4-FFF2-40B4-BE49-F238E27FC236}">
                      <a16:creationId xmlns:a16="http://schemas.microsoft.com/office/drawing/2014/main" id="{4C56BE68-41F4-A7CE-A89F-71BC882C9DDE}"/>
                    </a:ext>
                  </a:extLst>
                </p:cNvPr>
                <p:cNvGrpSpPr/>
                <p:nvPr/>
              </p:nvGrpSpPr>
              <p:grpSpPr>
                <a:xfrm>
                  <a:off x="4446572" y="0"/>
                  <a:ext cx="1922990" cy="750004"/>
                  <a:chOff x="71422" y="0"/>
                  <a:chExt cx="1922990" cy="750004"/>
                </a:xfrm>
              </p:grpSpPr>
              <p:grpSp>
                <p:nvGrpSpPr>
                  <p:cNvPr id="87" name="Group 86">
                    <a:extLst>
                      <a:ext uri="{FF2B5EF4-FFF2-40B4-BE49-F238E27FC236}">
                        <a16:creationId xmlns:a16="http://schemas.microsoft.com/office/drawing/2014/main" id="{EBD6049B-6143-B48A-B005-7595CC7588B4}"/>
                      </a:ext>
                    </a:extLst>
                  </p:cNvPr>
                  <p:cNvGrpSpPr/>
                  <p:nvPr/>
                </p:nvGrpSpPr>
                <p:grpSpPr>
                  <a:xfrm>
                    <a:off x="71422" y="0"/>
                    <a:ext cx="820450" cy="639564"/>
                    <a:chOff x="71437" y="0"/>
                    <a:chExt cx="820615" cy="639677"/>
                  </a:xfrm>
                </p:grpSpPr>
                <p:sp>
                  <p:nvSpPr>
                    <p:cNvPr id="91" name="Rectangle 90">
                      <a:extLst>
                        <a:ext uri="{FF2B5EF4-FFF2-40B4-BE49-F238E27FC236}">
                          <a16:creationId xmlns:a16="http://schemas.microsoft.com/office/drawing/2014/main" id="{0C475AC9-E077-DD72-4663-5F2DA1F3B607}"/>
                        </a:ext>
                      </a:extLst>
                    </p:cNvPr>
                    <p:cNvSpPr/>
                    <p:nvPr/>
                  </p:nvSpPr>
                  <p:spPr>
                    <a:xfrm>
                      <a:off x="71437" y="0"/>
                      <a:ext cx="820615" cy="56270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92" name="TextBox 4">
                      <a:extLst>
                        <a:ext uri="{FF2B5EF4-FFF2-40B4-BE49-F238E27FC236}">
                          <a16:creationId xmlns:a16="http://schemas.microsoft.com/office/drawing/2014/main" id="{02ECB59F-EDB1-E038-C4F0-AFFFA2387965}"/>
                        </a:ext>
                      </a:extLst>
                    </p:cNvPr>
                    <p:cNvSpPr txBox="1"/>
                    <p:nvPr/>
                  </p:nvSpPr>
                  <p:spPr>
                    <a:xfrm>
                      <a:off x="255287" y="141446"/>
                      <a:ext cx="475178" cy="49823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0" tIns="0" rIns="0" bIns="0" rtlCol="0">
                      <a:noAutofit/>
                    </a:bodyPr>
                    <a:lstStyle/>
                    <a:p>
                      <a:pPr algn="ctr">
                        <a:lnSpc>
                          <a:spcPct val="107000"/>
                        </a:lnSpc>
                        <a:spcAft>
                          <a:spcPts val="800"/>
                        </a:spcAft>
                      </a:pPr>
                      <a:endParaRPr lang="en-GB" sz="700" b="1" kern="12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GB" sz="1050" b="1" kern="12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End of Life</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8" name="Group 87">
                    <a:extLst>
                      <a:ext uri="{FF2B5EF4-FFF2-40B4-BE49-F238E27FC236}">
                        <a16:creationId xmlns:a16="http://schemas.microsoft.com/office/drawing/2014/main" id="{5B30C95E-C6C2-5037-8228-A8C259DDB626}"/>
                      </a:ext>
                    </a:extLst>
                  </p:cNvPr>
                  <p:cNvGrpSpPr/>
                  <p:nvPr/>
                </p:nvGrpSpPr>
                <p:grpSpPr>
                  <a:xfrm>
                    <a:off x="1173797" y="0"/>
                    <a:ext cx="820615" cy="750004"/>
                    <a:chOff x="71437" y="-5080"/>
                    <a:chExt cx="820615" cy="750004"/>
                  </a:xfrm>
                </p:grpSpPr>
                <p:sp>
                  <p:nvSpPr>
                    <p:cNvPr id="89" name="Rectangle 88">
                      <a:extLst>
                        <a:ext uri="{FF2B5EF4-FFF2-40B4-BE49-F238E27FC236}">
                          <a16:creationId xmlns:a16="http://schemas.microsoft.com/office/drawing/2014/main" id="{1995AE0B-A1FB-A87A-E681-08A4149E83AA}"/>
                        </a:ext>
                      </a:extLst>
                    </p:cNvPr>
                    <p:cNvSpPr/>
                    <p:nvPr/>
                  </p:nvSpPr>
                  <p:spPr>
                    <a:xfrm>
                      <a:off x="71437" y="-5080"/>
                      <a:ext cx="820615" cy="562708"/>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90" name="TextBox 4">
                      <a:extLst>
                        <a:ext uri="{FF2B5EF4-FFF2-40B4-BE49-F238E27FC236}">
                          <a16:creationId xmlns:a16="http://schemas.microsoft.com/office/drawing/2014/main" id="{16D546B9-A34C-E58C-FB36-EEFA72666525}"/>
                        </a:ext>
                      </a:extLst>
                    </p:cNvPr>
                    <p:cNvSpPr txBox="1"/>
                    <p:nvPr/>
                  </p:nvSpPr>
                  <p:spPr>
                    <a:xfrm>
                      <a:off x="118054" y="246693"/>
                      <a:ext cx="761382" cy="49823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0" tIns="0" rIns="0" bIns="0" rtlCol="0">
                      <a:noAutofit/>
                    </a:bodyPr>
                    <a:lstStyle/>
                    <a:p>
                      <a:pPr algn="ctr">
                        <a:lnSpc>
                          <a:spcPct val="107000"/>
                        </a:lnSpc>
                        <a:spcAft>
                          <a:spcPts val="800"/>
                        </a:spcAft>
                      </a:pPr>
                      <a:r>
                        <a:rPr lang="en-GB" sz="1050" b="1" kern="12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Life Cycle Costing</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p:txBody>
                </p:sp>
              </p:grpSp>
            </p:grpSp>
          </p:grpSp>
          <p:sp>
            <p:nvSpPr>
              <p:cNvPr id="79" name="Chevron 29">
                <a:extLst>
                  <a:ext uri="{FF2B5EF4-FFF2-40B4-BE49-F238E27FC236}">
                    <a16:creationId xmlns:a16="http://schemas.microsoft.com/office/drawing/2014/main" id="{CFA47B28-E838-71CB-E9EB-ABCB3E712DE8}"/>
                  </a:ext>
                </a:extLst>
              </p:cNvPr>
              <p:cNvSpPr/>
              <p:nvPr/>
            </p:nvSpPr>
            <p:spPr>
              <a:xfrm>
                <a:off x="927588" y="150934"/>
                <a:ext cx="189364" cy="284112"/>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80" name="Chevron 29">
                <a:extLst>
                  <a:ext uri="{FF2B5EF4-FFF2-40B4-BE49-F238E27FC236}">
                    <a16:creationId xmlns:a16="http://schemas.microsoft.com/office/drawing/2014/main" id="{C7C1A19C-57E4-1E40-DA8D-27F4F68C37C5}"/>
                  </a:ext>
                </a:extLst>
              </p:cNvPr>
              <p:cNvSpPr/>
              <p:nvPr/>
            </p:nvSpPr>
            <p:spPr>
              <a:xfrm>
                <a:off x="2029558" y="162657"/>
                <a:ext cx="189364" cy="284112"/>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81" name="Chevron 29">
                <a:extLst>
                  <a:ext uri="{FF2B5EF4-FFF2-40B4-BE49-F238E27FC236}">
                    <a16:creationId xmlns:a16="http://schemas.microsoft.com/office/drawing/2014/main" id="{E68514F9-36F1-F47D-BA44-45D534E0772F}"/>
                  </a:ext>
                </a:extLst>
              </p:cNvPr>
              <p:cNvSpPr/>
              <p:nvPr/>
            </p:nvSpPr>
            <p:spPr>
              <a:xfrm>
                <a:off x="3113942" y="145073"/>
                <a:ext cx="189364" cy="284112"/>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82" name="Chevron 29">
                <a:extLst>
                  <a:ext uri="{FF2B5EF4-FFF2-40B4-BE49-F238E27FC236}">
                    <a16:creationId xmlns:a16="http://schemas.microsoft.com/office/drawing/2014/main" id="{F48F5755-E627-07DF-32E4-675F0E6D5C8E}"/>
                  </a:ext>
                </a:extLst>
              </p:cNvPr>
              <p:cNvSpPr/>
              <p:nvPr/>
            </p:nvSpPr>
            <p:spPr>
              <a:xfrm>
                <a:off x="4221773" y="145073"/>
                <a:ext cx="189364" cy="284112"/>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83" name="Chevron 29">
                <a:extLst>
                  <a:ext uri="{FF2B5EF4-FFF2-40B4-BE49-F238E27FC236}">
                    <a16:creationId xmlns:a16="http://schemas.microsoft.com/office/drawing/2014/main" id="{5D06F7CC-4708-EC9F-D760-A37A8AF797B7}"/>
                  </a:ext>
                </a:extLst>
              </p:cNvPr>
              <p:cNvSpPr/>
              <p:nvPr/>
            </p:nvSpPr>
            <p:spPr>
              <a:xfrm>
                <a:off x="5282712" y="162657"/>
                <a:ext cx="189364" cy="284112"/>
              </a:xfrm>
              <a:prstGeom prst="chevron">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grpSp>
        <p:sp>
          <p:nvSpPr>
            <p:cNvPr id="105" name="TextBox 104">
              <a:extLst>
                <a:ext uri="{FF2B5EF4-FFF2-40B4-BE49-F238E27FC236}">
                  <a16:creationId xmlns:a16="http://schemas.microsoft.com/office/drawing/2014/main" id="{C4852247-A634-A965-6018-951CB64F018A}"/>
                </a:ext>
              </a:extLst>
            </p:cNvPr>
            <p:cNvSpPr txBox="1"/>
            <p:nvPr/>
          </p:nvSpPr>
          <p:spPr>
            <a:xfrm>
              <a:off x="1375913" y="5726012"/>
              <a:ext cx="7987263" cy="238911"/>
            </a:xfrm>
            <a:prstGeom prst="rect">
              <a:avLst/>
            </a:prstGeom>
            <a:noFill/>
          </p:spPr>
          <p:txBody>
            <a:bodyPr wrap="square" rtlCol="0">
              <a:spAutoFit/>
            </a:bodyPr>
            <a:lstStyle/>
            <a:p>
              <a:pPr algn="ctr"/>
              <a:r>
                <a:rPr lang="en-GB" sz="1400"/>
                <a:t>Cradle-to-grave LCA Model</a:t>
              </a:r>
            </a:p>
          </p:txBody>
        </p:sp>
      </p:grpSp>
    </p:spTree>
    <p:extLst>
      <p:ext uri="{BB962C8B-B14F-4D97-AF65-F5344CB8AC3E}">
        <p14:creationId xmlns:p14="http://schemas.microsoft.com/office/powerpoint/2010/main" val="4046473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BDE08F8-BF24-4242-5D8B-C3FFE4F26D15}"/>
              </a:ext>
            </a:extLst>
          </p:cNvPr>
          <p:cNvPicPr>
            <a:picLocks noChangeAspect="1"/>
          </p:cNvPicPr>
          <p:nvPr/>
        </p:nvPicPr>
        <p:blipFill>
          <a:blip r:embed="rId3"/>
          <a:stretch>
            <a:fillRect/>
          </a:stretch>
        </p:blipFill>
        <p:spPr>
          <a:xfrm>
            <a:off x="0" y="3985260"/>
            <a:ext cx="855194" cy="2872740"/>
          </a:xfrm>
          <a:prstGeom prst="rect">
            <a:avLst/>
          </a:prstGeom>
        </p:spPr>
      </p:pic>
      <p:pic>
        <p:nvPicPr>
          <p:cNvPr id="15" name="Picture 14">
            <a:extLst>
              <a:ext uri="{FF2B5EF4-FFF2-40B4-BE49-F238E27FC236}">
                <a16:creationId xmlns:a16="http://schemas.microsoft.com/office/drawing/2014/main" id="{6E2A4485-B027-3222-301D-B47504A26892}"/>
              </a:ext>
            </a:extLst>
          </p:cNvPr>
          <p:cNvPicPr>
            <a:picLocks noChangeAspect="1"/>
          </p:cNvPicPr>
          <p:nvPr/>
        </p:nvPicPr>
        <p:blipFill>
          <a:blip r:embed="rId4"/>
          <a:stretch>
            <a:fillRect/>
          </a:stretch>
        </p:blipFill>
        <p:spPr>
          <a:xfrm>
            <a:off x="7185989" y="853153"/>
            <a:ext cx="5016983" cy="6004847"/>
          </a:xfrm>
          <a:prstGeom prst="rect">
            <a:avLst/>
          </a:prstGeom>
        </p:spPr>
      </p:pic>
      <p:sp>
        <p:nvSpPr>
          <p:cNvPr id="6" name="Rectangle 5">
            <a:extLst>
              <a:ext uri="{FF2B5EF4-FFF2-40B4-BE49-F238E27FC236}">
                <a16:creationId xmlns:a16="http://schemas.microsoft.com/office/drawing/2014/main" id="{A53097A2-2CDA-39CB-7F82-0BAD625D1604}"/>
              </a:ext>
            </a:extLst>
          </p:cNvPr>
          <p:cNvSpPr/>
          <p:nvPr/>
        </p:nvSpPr>
        <p:spPr>
          <a:xfrm>
            <a:off x="0" y="-31750"/>
            <a:ext cx="12192000" cy="8849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7E738AAD-780B-573A-60B3-063F3317FC5A}"/>
              </a:ext>
            </a:extLst>
          </p:cNvPr>
          <p:cNvSpPr/>
          <p:nvPr/>
        </p:nvSpPr>
        <p:spPr>
          <a:xfrm>
            <a:off x="425236" y="123238"/>
            <a:ext cx="1563329" cy="678426"/>
          </a:xfrm>
          <a:prstGeom prst="roundRect">
            <a:avLst/>
          </a:prstGeom>
          <a:gradFill flip="none" rotWithShape="1">
            <a:gsLst>
              <a:gs pos="0">
                <a:schemeClr val="accent6"/>
              </a:gs>
              <a:gs pos="100000">
                <a:schemeClr val="bg2"/>
              </a:gs>
            </a:gsLst>
            <a:lin ang="5400000" scaled="1"/>
            <a:tileRect/>
          </a:gradFill>
          <a:ln w="57150">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Introduction</a:t>
            </a:r>
          </a:p>
        </p:txBody>
      </p:sp>
      <p:sp>
        <p:nvSpPr>
          <p:cNvPr id="8" name="Rectangle: Rounded Corners 7">
            <a:extLst>
              <a:ext uri="{FF2B5EF4-FFF2-40B4-BE49-F238E27FC236}">
                <a16:creationId xmlns:a16="http://schemas.microsoft.com/office/drawing/2014/main" id="{4A763B0F-D664-BF20-543C-CC872023D842}"/>
              </a:ext>
            </a:extLst>
          </p:cNvPr>
          <p:cNvSpPr/>
          <p:nvPr/>
        </p:nvSpPr>
        <p:spPr>
          <a:xfrm>
            <a:off x="2057389" y="135047"/>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NCA Cathode Production</a:t>
            </a:r>
          </a:p>
        </p:txBody>
      </p:sp>
      <p:sp>
        <p:nvSpPr>
          <p:cNvPr id="9" name="Rectangle: Rounded Corners 8">
            <a:extLst>
              <a:ext uri="{FF2B5EF4-FFF2-40B4-BE49-F238E27FC236}">
                <a16:creationId xmlns:a16="http://schemas.microsoft.com/office/drawing/2014/main" id="{BE76C184-39D1-413C-278E-2B8D9C31BB59}"/>
              </a:ext>
            </a:extLst>
          </p:cNvPr>
          <p:cNvSpPr/>
          <p:nvPr/>
        </p:nvSpPr>
        <p:spPr>
          <a:xfrm>
            <a:off x="3689542"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Remaining Production</a:t>
            </a:r>
          </a:p>
        </p:txBody>
      </p:sp>
      <p:sp>
        <p:nvSpPr>
          <p:cNvPr id="10" name="Rectangle: Rounded Corners 9">
            <a:extLst>
              <a:ext uri="{FF2B5EF4-FFF2-40B4-BE49-F238E27FC236}">
                <a16:creationId xmlns:a16="http://schemas.microsoft.com/office/drawing/2014/main" id="{3695EC87-D3F3-F988-8A14-8F24B43B75DF}"/>
              </a:ext>
            </a:extLst>
          </p:cNvPr>
          <p:cNvSpPr/>
          <p:nvPr/>
        </p:nvSpPr>
        <p:spPr>
          <a:xfrm>
            <a:off x="5314335"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Transport</a:t>
            </a:r>
          </a:p>
        </p:txBody>
      </p:sp>
      <p:sp>
        <p:nvSpPr>
          <p:cNvPr id="11" name="Rectangle: Rounded Corners 10">
            <a:extLst>
              <a:ext uri="{FF2B5EF4-FFF2-40B4-BE49-F238E27FC236}">
                <a16:creationId xmlns:a16="http://schemas.microsoft.com/office/drawing/2014/main" id="{2823067B-0F43-F23E-D60C-529B4624BF87}"/>
              </a:ext>
            </a:extLst>
          </p:cNvPr>
          <p:cNvSpPr/>
          <p:nvPr/>
        </p:nvSpPr>
        <p:spPr>
          <a:xfrm>
            <a:off x="8586001"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End of Life</a:t>
            </a:r>
          </a:p>
        </p:txBody>
      </p:sp>
      <p:sp>
        <p:nvSpPr>
          <p:cNvPr id="12" name="Rectangle: Rounded Corners 11">
            <a:extLst>
              <a:ext uri="{FF2B5EF4-FFF2-40B4-BE49-F238E27FC236}">
                <a16:creationId xmlns:a16="http://schemas.microsoft.com/office/drawing/2014/main" id="{D73652E0-685A-215E-E277-293A2139CE2C}"/>
              </a:ext>
            </a:extLst>
          </p:cNvPr>
          <p:cNvSpPr/>
          <p:nvPr/>
        </p:nvSpPr>
        <p:spPr>
          <a:xfrm>
            <a:off x="10218154"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Economic Life Cycle Costing</a:t>
            </a:r>
          </a:p>
        </p:txBody>
      </p:sp>
      <p:sp>
        <p:nvSpPr>
          <p:cNvPr id="13" name="Rectangle: Rounded Corners 12">
            <a:extLst>
              <a:ext uri="{FF2B5EF4-FFF2-40B4-BE49-F238E27FC236}">
                <a16:creationId xmlns:a16="http://schemas.microsoft.com/office/drawing/2014/main" id="{561EF13C-13C5-1BB0-B0D6-ADA20471D61F}"/>
              </a:ext>
            </a:extLst>
          </p:cNvPr>
          <p:cNvSpPr/>
          <p:nvPr/>
        </p:nvSpPr>
        <p:spPr>
          <a:xfrm>
            <a:off x="6953848" y="123238"/>
            <a:ext cx="1563329" cy="678426"/>
          </a:xfrm>
          <a:prstGeom prst="roundRect">
            <a:avLst/>
          </a:prstGeom>
          <a:gradFill flip="none" rotWithShape="1">
            <a:gsLst>
              <a:gs pos="0">
                <a:schemeClr val="accent6"/>
              </a:gs>
              <a:gs pos="100000">
                <a:schemeClr val="bg2"/>
              </a:gs>
            </a:gsLst>
            <a:lin ang="5400000" scaled="1"/>
            <a:tileRect/>
          </a:gradFill>
          <a:ln w="57150">
            <a:solidFill>
              <a:schemeClr val="accent5"/>
            </a:solid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Use Phase</a:t>
            </a:r>
          </a:p>
        </p:txBody>
      </p:sp>
      <p:sp>
        <p:nvSpPr>
          <p:cNvPr id="17" name="Title 1">
            <a:extLst>
              <a:ext uri="{FF2B5EF4-FFF2-40B4-BE49-F238E27FC236}">
                <a16:creationId xmlns:a16="http://schemas.microsoft.com/office/drawing/2014/main" id="{A806C718-096D-5283-3456-3825473571DE}"/>
              </a:ext>
            </a:extLst>
          </p:cNvPr>
          <p:cNvSpPr>
            <a:spLocks noGrp="1"/>
          </p:cNvSpPr>
          <p:nvPr>
            <p:ph type="title"/>
          </p:nvPr>
        </p:nvSpPr>
        <p:spPr>
          <a:xfrm>
            <a:off x="368836" y="884903"/>
            <a:ext cx="4658216" cy="423285"/>
          </a:xfrm>
        </p:spPr>
        <p:txBody>
          <a:bodyPr>
            <a:normAutofit fontScale="90000"/>
          </a:bodyPr>
          <a:lstStyle/>
          <a:p>
            <a:r>
              <a:rPr lang="en-GB"/>
              <a:t>Use Phase</a:t>
            </a:r>
          </a:p>
        </p:txBody>
      </p:sp>
      <p:graphicFrame>
        <p:nvGraphicFramePr>
          <p:cNvPr id="3" name="Chart 2">
            <a:extLst>
              <a:ext uri="{FF2B5EF4-FFF2-40B4-BE49-F238E27FC236}">
                <a16:creationId xmlns:a16="http://schemas.microsoft.com/office/drawing/2014/main" id="{4A87ED3A-7513-F988-34E4-3C36691A54DF}"/>
              </a:ext>
            </a:extLst>
          </p:cNvPr>
          <p:cNvGraphicFramePr>
            <a:graphicFrameLocks/>
          </p:cNvGraphicFramePr>
          <p:nvPr>
            <p:extLst>
              <p:ext uri="{D42A27DB-BD31-4B8C-83A1-F6EECF244321}">
                <p14:modId xmlns:p14="http://schemas.microsoft.com/office/powerpoint/2010/main" val="1731204822"/>
              </p:ext>
            </p:extLst>
          </p:nvPr>
        </p:nvGraphicFramePr>
        <p:xfrm>
          <a:off x="176541" y="1686567"/>
          <a:ext cx="6801861" cy="5036386"/>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33140E9C-0BB2-5742-41A1-31E0AABFCB7F}"/>
              </a:ext>
            </a:extLst>
          </p:cNvPr>
          <p:cNvSpPr txBox="1"/>
          <p:nvPr/>
        </p:nvSpPr>
        <p:spPr>
          <a:xfrm>
            <a:off x="7154943" y="1501901"/>
            <a:ext cx="2435744" cy="369332"/>
          </a:xfrm>
          <a:prstGeom prst="rect">
            <a:avLst/>
          </a:prstGeom>
          <a:noFill/>
        </p:spPr>
        <p:txBody>
          <a:bodyPr wrap="square" rtlCol="0">
            <a:spAutoFit/>
          </a:bodyPr>
          <a:lstStyle/>
          <a:p>
            <a:r>
              <a:rPr lang="en-GB"/>
              <a:t>Electric Grid Mix</a:t>
            </a:r>
          </a:p>
        </p:txBody>
      </p:sp>
      <p:graphicFrame>
        <p:nvGraphicFramePr>
          <p:cNvPr id="2" name="Table 1">
            <a:extLst>
              <a:ext uri="{FF2B5EF4-FFF2-40B4-BE49-F238E27FC236}">
                <a16:creationId xmlns:a16="http://schemas.microsoft.com/office/drawing/2014/main" id="{7FA9DBD2-6966-4095-A577-882230557C42}"/>
              </a:ext>
            </a:extLst>
          </p:cNvPr>
          <p:cNvGraphicFramePr>
            <a:graphicFrameLocks noGrp="1"/>
          </p:cNvGraphicFramePr>
          <p:nvPr>
            <p:extLst>
              <p:ext uri="{D42A27DB-BD31-4B8C-83A1-F6EECF244321}">
                <p14:modId xmlns:p14="http://schemas.microsoft.com/office/powerpoint/2010/main" val="341339013"/>
              </p:ext>
            </p:extLst>
          </p:nvPr>
        </p:nvGraphicFramePr>
        <p:xfrm>
          <a:off x="7165915" y="1977704"/>
          <a:ext cx="4849544" cy="1877872"/>
        </p:xfrm>
        <a:graphic>
          <a:graphicData uri="http://schemas.openxmlformats.org/drawingml/2006/table">
            <a:tbl>
              <a:tblPr/>
              <a:tblGrid>
                <a:gridCol w="2320481">
                  <a:extLst>
                    <a:ext uri="{9D8B030D-6E8A-4147-A177-3AD203B41FA5}">
                      <a16:colId xmlns:a16="http://schemas.microsoft.com/office/drawing/2014/main" val="1105126628"/>
                    </a:ext>
                  </a:extLst>
                </a:gridCol>
                <a:gridCol w="1029876">
                  <a:extLst>
                    <a:ext uri="{9D8B030D-6E8A-4147-A177-3AD203B41FA5}">
                      <a16:colId xmlns:a16="http://schemas.microsoft.com/office/drawing/2014/main" val="1794349872"/>
                    </a:ext>
                  </a:extLst>
                </a:gridCol>
                <a:gridCol w="1499187">
                  <a:extLst>
                    <a:ext uri="{9D8B030D-6E8A-4147-A177-3AD203B41FA5}">
                      <a16:colId xmlns:a16="http://schemas.microsoft.com/office/drawing/2014/main" val="913982291"/>
                    </a:ext>
                  </a:extLst>
                </a:gridCol>
              </a:tblGrid>
              <a:tr h="234734">
                <a:tc>
                  <a:txBody>
                    <a:bodyPr/>
                    <a:lstStyle/>
                    <a:p>
                      <a:pPr algn="l" fontAlgn="b"/>
                      <a:r>
                        <a:rPr lang="en-GB" sz="1200" b="1" i="0" u="none" strike="noStrike">
                          <a:solidFill>
                            <a:sysClr val="windowText" lastClr="000000"/>
                          </a:solidFill>
                          <a:effectLst/>
                          <a:latin typeface="Calibri" panose="020F0502020204030204" pitchFamily="34" charset="0"/>
                        </a:rPr>
                        <a:t>US Electric Grid - Energy Source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474"/>
                    </a:solidFill>
                  </a:tcPr>
                </a:tc>
                <a:tc>
                  <a:txBody>
                    <a:bodyPr/>
                    <a:lstStyle/>
                    <a:p>
                      <a:pPr algn="l" fontAlgn="b"/>
                      <a:r>
                        <a:rPr lang="en-GB" sz="1200" b="1" i="0" u="none" strike="noStrike">
                          <a:solidFill>
                            <a:sysClr val="windowText" lastClr="000000"/>
                          </a:solidFill>
                          <a:effectLst/>
                          <a:latin typeface="Calibri" panose="020F0502020204030204" pitchFamily="34" charset="0"/>
                        </a:rPr>
                        <a:t>Billion KwH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474"/>
                    </a:solidFill>
                  </a:tcPr>
                </a:tc>
                <a:tc>
                  <a:txBody>
                    <a:bodyPr/>
                    <a:lstStyle/>
                    <a:p>
                      <a:pPr algn="l" fontAlgn="b"/>
                      <a:r>
                        <a:rPr lang="en-GB" sz="1200" b="1" i="0" u="none" strike="noStrike">
                          <a:solidFill>
                            <a:sysClr val="windowText" lastClr="000000"/>
                          </a:solidFill>
                          <a:effectLst/>
                          <a:latin typeface="Calibri" panose="020F0502020204030204" pitchFamily="34" charset="0"/>
                        </a:rPr>
                        <a:t>Percentage of total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E474"/>
                    </a:solidFill>
                  </a:tcPr>
                </a:tc>
                <a:extLst>
                  <a:ext uri="{0D108BD9-81ED-4DB2-BD59-A6C34878D82A}">
                    <a16:rowId xmlns:a16="http://schemas.microsoft.com/office/drawing/2014/main" val="864154506"/>
                  </a:ext>
                </a:extLst>
              </a:tr>
              <a:tr h="234734">
                <a:tc>
                  <a:txBody>
                    <a:bodyPr/>
                    <a:lstStyle/>
                    <a:p>
                      <a:pPr algn="l" fontAlgn="b"/>
                      <a:r>
                        <a:rPr lang="en-GB" sz="1200" b="0" i="0" u="none" strike="noStrike">
                          <a:solidFill>
                            <a:srgbClr val="000000"/>
                          </a:solidFill>
                          <a:effectLst/>
                          <a:latin typeface="Calibri" panose="020F0502020204030204" pitchFamily="34" charset="0"/>
                        </a:rPr>
                        <a:t>Biomass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1200" b="0" i="0" u="none" strike="noStrike">
                          <a:solidFill>
                            <a:srgbClr val="000000"/>
                          </a:solidFill>
                          <a:effectLst/>
                          <a:latin typeface="Calibri" panose="020F0502020204030204" pitchFamily="34" charset="0"/>
                        </a:rPr>
                        <a:t>53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1200" b="0"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2624251"/>
                  </a:ext>
                </a:extLst>
              </a:tr>
              <a:tr h="234734">
                <a:tc>
                  <a:txBody>
                    <a:bodyPr/>
                    <a:lstStyle/>
                    <a:p>
                      <a:pPr algn="l" fontAlgn="b"/>
                      <a:r>
                        <a:rPr lang="en-GB" sz="1200" b="0" i="0" u="none" strike="noStrike">
                          <a:solidFill>
                            <a:srgbClr val="000000"/>
                          </a:solidFill>
                          <a:effectLst/>
                          <a:latin typeface="Calibri" panose="020F0502020204030204" pitchFamily="34" charset="0"/>
                        </a:rPr>
                        <a:t>Hard Coal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1200" b="0" i="0" u="none" strike="noStrike">
                          <a:solidFill>
                            <a:srgbClr val="000000"/>
                          </a:solidFill>
                          <a:effectLst/>
                          <a:latin typeface="Calibri" panose="020F0502020204030204" pitchFamily="34" charset="0"/>
                        </a:rPr>
                        <a:t>828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1200" b="0" i="0" u="none" strike="noStrike">
                          <a:solidFill>
                            <a:srgbClr val="000000"/>
                          </a:solidFill>
                          <a:effectLst/>
                          <a:latin typeface="Calibri" panose="020F0502020204030204" pitchFamily="34" charset="0"/>
                        </a:rPr>
                        <a: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7835461"/>
                  </a:ext>
                </a:extLst>
              </a:tr>
              <a:tr h="234734">
                <a:tc>
                  <a:txBody>
                    <a:bodyPr/>
                    <a:lstStyle/>
                    <a:p>
                      <a:pPr algn="l" fontAlgn="b"/>
                      <a:r>
                        <a:rPr lang="en-GB" sz="1200" b="0" i="0" u="none" strike="noStrike">
                          <a:solidFill>
                            <a:srgbClr val="000000"/>
                          </a:solidFill>
                          <a:effectLst/>
                          <a:latin typeface="Calibri" panose="020F0502020204030204" pitchFamily="34" charset="0"/>
                        </a:rPr>
                        <a:t>Hydro Power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1200" b="0" i="0" u="none" strike="noStrike">
                          <a:solidFill>
                            <a:srgbClr val="000000"/>
                          </a:solidFill>
                          <a:effectLst/>
                          <a:latin typeface="Calibri" panose="020F0502020204030204" pitchFamily="34" charset="0"/>
                        </a:rPr>
                        <a:t>262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1200" b="0" i="0" u="none" strike="noStrike">
                          <a:solidFill>
                            <a:srgbClr val="000000"/>
                          </a:solidFill>
                          <a:effectLst/>
                          <a:latin typeface="Calibri" panose="020F0502020204030204" pitchFamily="34" charset="0"/>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516198"/>
                  </a:ext>
                </a:extLst>
              </a:tr>
              <a:tr h="234734">
                <a:tc>
                  <a:txBody>
                    <a:bodyPr/>
                    <a:lstStyle/>
                    <a:p>
                      <a:pPr algn="l" fontAlgn="b"/>
                      <a:r>
                        <a:rPr lang="en-GB" sz="1200" b="0" i="0" u="none" strike="noStrike">
                          <a:solidFill>
                            <a:srgbClr val="000000"/>
                          </a:solidFill>
                          <a:effectLst/>
                          <a:latin typeface="Calibri" panose="020F0502020204030204" pitchFamily="34" charset="0"/>
                        </a:rPr>
                        <a:t>Natural Gas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1200" b="0" i="0" u="none" strike="noStrike">
                          <a:solidFill>
                            <a:srgbClr val="000000"/>
                          </a:solidFill>
                          <a:effectLst/>
                          <a:latin typeface="Calibri" panose="020F0502020204030204" pitchFamily="34" charset="0"/>
                        </a:rPr>
                        <a:t>1689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1200" b="0" i="0" u="none" strike="noStrike">
                          <a:solidFill>
                            <a:srgbClr val="000000"/>
                          </a:solidFill>
                          <a:effectLst/>
                          <a:latin typeface="Calibri" panose="020F0502020204030204" pitchFamily="34" charset="0"/>
                        </a:rPr>
                        <a:t>40%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0878813"/>
                  </a:ext>
                </a:extLst>
              </a:tr>
              <a:tr h="234734">
                <a:tc>
                  <a:txBody>
                    <a:bodyPr/>
                    <a:lstStyle/>
                    <a:p>
                      <a:pPr algn="l" fontAlgn="b"/>
                      <a:r>
                        <a:rPr lang="en-GB" sz="1200" b="0" i="0" u="none" strike="noStrike">
                          <a:solidFill>
                            <a:srgbClr val="000000"/>
                          </a:solidFill>
                          <a:effectLst/>
                          <a:latin typeface="Calibri" panose="020F0502020204030204" pitchFamily="34" charset="0"/>
                        </a:rPr>
                        <a:t>Nuclear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1200" b="0" i="0" u="none" strike="noStrike">
                          <a:solidFill>
                            <a:srgbClr val="000000"/>
                          </a:solidFill>
                          <a:effectLst/>
                          <a:latin typeface="Calibri" panose="020F0502020204030204" pitchFamily="34" charset="0"/>
                        </a:rPr>
                        <a:t>772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1200" b="0" i="0" u="none" strike="noStrike">
                          <a:solidFill>
                            <a:srgbClr val="000000"/>
                          </a:solidFill>
                          <a:effectLst/>
                          <a:latin typeface="Calibri" panose="020F0502020204030204" pitchFamily="34" charset="0"/>
                        </a:rPr>
                        <a:t>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80887096"/>
                  </a:ext>
                </a:extLst>
              </a:tr>
              <a:tr h="234734">
                <a:tc>
                  <a:txBody>
                    <a:bodyPr/>
                    <a:lstStyle/>
                    <a:p>
                      <a:pPr algn="l" fontAlgn="b"/>
                      <a:r>
                        <a:rPr lang="en-GB" sz="1200" b="0" i="0" u="none" strike="noStrike">
                          <a:solidFill>
                            <a:srgbClr val="000000"/>
                          </a:solidFill>
                          <a:effectLst/>
                          <a:latin typeface="Calibri" panose="020F0502020204030204" pitchFamily="34" charset="0"/>
                        </a:rPr>
                        <a:t>Solar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1200" b="0" i="0" u="none" strike="noStrike">
                          <a:solidFill>
                            <a:srgbClr val="000000"/>
                          </a:solidFill>
                          <a:effectLst/>
                          <a:latin typeface="Calibri" panose="020F0502020204030204" pitchFamily="34" charset="0"/>
                        </a:rPr>
                        <a:t>146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1200" b="0"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9883217"/>
                  </a:ext>
                </a:extLst>
              </a:tr>
              <a:tr h="234734">
                <a:tc>
                  <a:txBody>
                    <a:bodyPr/>
                    <a:lstStyle/>
                    <a:p>
                      <a:pPr algn="l" fontAlgn="b"/>
                      <a:r>
                        <a:rPr lang="en-GB" sz="1200" b="0" i="0" u="none" strike="noStrike">
                          <a:solidFill>
                            <a:srgbClr val="000000"/>
                          </a:solidFill>
                          <a:effectLst/>
                          <a:latin typeface="Calibri" panose="020F0502020204030204" pitchFamily="34" charset="0"/>
                        </a:rPr>
                        <a:t>Wind Power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1200" b="0" i="0" u="none" strike="noStrike">
                          <a:solidFill>
                            <a:srgbClr val="000000"/>
                          </a:solidFill>
                          <a:effectLst/>
                          <a:latin typeface="Calibri" panose="020F0502020204030204" pitchFamily="34" charset="0"/>
                        </a:rPr>
                        <a:t>435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1200" b="0" i="0" u="none" strike="noStrike">
                          <a:solidFill>
                            <a:srgbClr val="000000"/>
                          </a:solidFill>
                          <a:effectLst/>
                          <a:latin typeface="Calibri" panose="020F0502020204030204" pitchFamily="34" charset="0"/>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48876674"/>
                  </a:ext>
                </a:extLst>
              </a:tr>
            </a:tbl>
          </a:graphicData>
        </a:graphic>
      </p:graphicFrame>
    </p:spTree>
    <p:extLst>
      <p:ext uri="{BB962C8B-B14F-4D97-AF65-F5344CB8AC3E}">
        <p14:creationId xmlns:p14="http://schemas.microsoft.com/office/powerpoint/2010/main" val="1656319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E2A4485-B027-3222-301D-B47504A26892}"/>
              </a:ext>
            </a:extLst>
          </p:cNvPr>
          <p:cNvPicPr>
            <a:picLocks noChangeAspect="1"/>
          </p:cNvPicPr>
          <p:nvPr/>
        </p:nvPicPr>
        <p:blipFill>
          <a:blip r:embed="rId3"/>
          <a:stretch>
            <a:fillRect/>
          </a:stretch>
        </p:blipFill>
        <p:spPr>
          <a:xfrm>
            <a:off x="7185989" y="853153"/>
            <a:ext cx="5006011" cy="6004847"/>
          </a:xfrm>
          <a:prstGeom prst="rect">
            <a:avLst/>
          </a:prstGeom>
        </p:spPr>
      </p:pic>
      <p:sp>
        <p:nvSpPr>
          <p:cNvPr id="6" name="Rectangle 5">
            <a:extLst>
              <a:ext uri="{FF2B5EF4-FFF2-40B4-BE49-F238E27FC236}">
                <a16:creationId xmlns:a16="http://schemas.microsoft.com/office/drawing/2014/main" id="{A53097A2-2CDA-39CB-7F82-0BAD625D1604}"/>
              </a:ext>
            </a:extLst>
          </p:cNvPr>
          <p:cNvSpPr/>
          <p:nvPr/>
        </p:nvSpPr>
        <p:spPr>
          <a:xfrm>
            <a:off x="0" y="-31750"/>
            <a:ext cx="12192000" cy="8849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7E738AAD-780B-573A-60B3-063F3317FC5A}"/>
              </a:ext>
            </a:extLst>
          </p:cNvPr>
          <p:cNvSpPr/>
          <p:nvPr/>
        </p:nvSpPr>
        <p:spPr>
          <a:xfrm>
            <a:off x="425236" y="123238"/>
            <a:ext cx="1563329" cy="678426"/>
          </a:xfrm>
          <a:prstGeom prst="roundRect">
            <a:avLst/>
          </a:prstGeom>
          <a:gradFill flip="none" rotWithShape="1">
            <a:gsLst>
              <a:gs pos="0">
                <a:schemeClr val="accent6"/>
              </a:gs>
              <a:gs pos="100000">
                <a:schemeClr val="bg2"/>
              </a:gs>
            </a:gsLst>
            <a:lin ang="5400000" scaled="1"/>
            <a:tileRect/>
          </a:gradFill>
          <a:ln w="57150">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Introduction</a:t>
            </a:r>
          </a:p>
        </p:txBody>
      </p:sp>
      <p:sp>
        <p:nvSpPr>
          <p:cNvPr id="8" name="Rectangle: Rounded Corners 7">
            <a:extLst>
              <a:ext uri="{FF2B5EF4-FFF2-40B4-BE49-F238E27FC236}">
                <a16:creationId xmlns:a16="http://schemas.microsoft.com/office/drawing/2014/main" id="{4A763B0F-D664-BF20-543C-CC872023D842}"/>
              </a:ext>
            </a:extLst>
          </p:cNvPr>
          <p:cNvSpPr/>
          <p:nvPr/>
        </p:nvSpPr>
        <p:spPr>
          <a:xfrm>
            <a:off x="2057389" y="135047"/>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NCA Cathode Production</a:t>
            </a:r>
          </a:p>
        </p:txBody>
      </p:sp>
      <p:sp>
        <p:nvSpPr>
          <p:cNvPr id="9" name="Rectangle: Rounded Corners 8">
            <a:extLst>
              <a:ext uri="{FF2B5EF4-FFF2-40B4-BE49-F238E27FC236}">
                <a16:creationId xmlns:a16="http://schemas.microsoft.com/office/drawing/2014/main" id="{BE76C184-39D1-413C-278E-2B8D9C31BB59}"/>
              </a:ext>
            </a:extLst>
          </p:cNvPr>
          <p:cNvSpPr/>
          <p:nvPr/>
        </p:nvSpPr>
        <p:spPr>
          <a:xfrm>
            <a:off x="3689542"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Remaining Production</a:t>
            </a:r>
          </a:p>
        </p:txBody>
      </p:sp>
      <p:sp>
        <p:nvSpPr>
          <p:cNvPr id="10" name="Rectangle: Rounded Corners 9">
            <a:extLst>
              <a:ext uri="{FF2B5EF4-FFF2-40B4-BE49-F238E27FC236}">
                <a16:creationId xmlns:a16="http://schemas.microsoft.com/office/drawing/2014/main" id="{3695EC87-D3F3-F988-8A14-8F24B43B75DF}"/>
              </a:ext>
            </a:extLst>
          </p:cNvPr>
          <p:cNvSpPr/>
          <p:nvPr/>
        </p:nvSpPr>
        <p:spPr>
          <a:xfrm>
            <a:off x="5314335"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Transport</a:t>
            </a:r>
          </a:p>
        </p:txBody>
      </p:sp>
      <p:sp>
        <p:nvSpPr>
          <p:cNvPr id="11" name="Rectangle: Rounded Corners 10">
            <a:extLst>
              <a:ext uri="{FF2B5EF4-FFF2-40B4-BE49-F238E27FC236}">
                <a16:creationId xmlns:a16="http://schemas.microsoft.com/office/drawing/2014/main" id="{2823067B-0F43-F23E-D60C-529B4624BF87}"/>
              </a:ext>
            </a:extLst>
          </p:cNvPr>
          <p:cNvSpPr/>
          <p:nvPr/>
        </p:nvSpPr>
        <p:spPr>
          <a:xfrm>
            <a:off x="8586001"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End of Life</a:t>
            </a:r>
          </a:p>
        </p:txBody>
      </p:sp>
      <p:sp>
        <p:nvSpPr>
          <p:cNvPr id="12" name="Rectangle: Rounded Corners 11">
            <a:extLst>
              <a:ext uri="{FF2B5EF4-FFF2-40B4-BE49-F238E27FC236}">
                <a16:creationId xmlns:a16="http://schemas.microsoft.com/office/drawing/2014/main" id="{D73652E0-685A-215E-E277-293A2139CE2C}"/>
              </a:ext>
            </a:extLst>
          </p:cNvPr>
          <p:cNvSpPr/>
          <p:nvPr/>
        </p:nvSpPr>
        <p:spPr>
          <a:xfrm>
            <a:off x="10218154"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Economic Life Cycle Costing</a:t>
            </a:r>
          </a:p>
        </p:txBody>
      </p:sp>
      <p:sp>
        <p:nvSpPr>
          <p:cNvPr id="13" name="Rectangle: Rounded Corners 12">
            <a:extLst>
              <a:ext uri="{FF2B5EF4-FFF2-40B4-BE49-F238E27FC236}">
                <a16:creationId xmlns:a16="http://schemas.microsoft.com/office/drawing/2014/main" id="{561EF13C-13C5-1BB0-B0D6-ADA20471D61F}"/>
              </a:ext>
            </a:extLst>
          </p:cNvPr>
          <p:cNvSpPr/>
          <p:nvPr/>
        </p:nvSpPr>
        <p:spPr>
          <a:xfrm>
            <a:off x="6953848" y="123238"/>
            <a:ext cx="1563329" cy="678426"/>
          </a:xfrm>
          <a:prstGeom prst="roundRect">
            <a:avLst/>
          </a:prstGeom>
          <a:gradFill flip="none" rotWithShape="1">
            <a:gsLst>
              <a:gs pos="0">
                <a:schemeClr val="accent6"/>
              </a:gs>
              <a:gs pos="100000">
                <a:schemeClr val="bg2"/>
              </a:gs>
            </a:gsLst>
            <a:lin ang="5400000" scaled="1"/>
            <a:tileRect/>
          </a:gradFill>
          <a:ln w="57150">
            <a:solidFill>
              <a:schemeClr val="accent5"/>
            </a:solid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Use Phase</a:t>
            </a:r>
          </a:p>
        </p:txBody>
      </p:sp>
      <p:sp>
        <p:nvSpPr>
          <p:cNvPr id="17" name="Title 1">
            <a:extLst>
              <a:ext uri="{FF2B5EF4-FFF2-40B4-BE49-F238E27FC236}">
                <a16:creationId xmlns:a16="http://schemas.microsoft.com/office/drawing/2014/main" id="{A806C718-096D-5283-3456-3825473571DE}"/>
              </a:ext>
            </a:extLst>
          </p:cNvPr>
          <p:cNvSpPr>
            <a:spLocks noGrp="1"/>
          </p:cNvSpPr>
          <p:nvPr>
            <p:ph type="title"/>
          </p:nvPr>
        </p:nvSpPr>
        <p:spPr>
          <a:xfrm>
            <a:off x="368836" y="884903"/>
            <a:ext cx="4658216" cy="423285"/>
          </a:xfrm>
        </p:spPr>
        <p:txBody>
          <a:bodyPr>
            <a:normAutofit fontScale="90000"/>
          </a:bodyPr>
          <a:lstStyle/>
          <a:p>
            <a:r>
              <a:rPr lang="en-GB"/>
              <a:t>Use Phase</a:t>
            </a:r>
          </a:p>
        </p:txBody>
      </p:sp>
      <p:sp>
        <p:nvSpPr>
          <p:cNvPr id="2" name="TextBox 1">
            <a:extLst>
              <a:ext uri="{FF2B5EF4-FFF2-40B4-BE49-F238E27FC236}">
                <a16:creationId xmlns:a16="http://schemas.microsoft.com/office/drawing/2014/main" id="{B90017B5-8E97-9661-6358-7505A8BEA8A2}"/>
              </a:ext>
            </a:extLst>
          </p:cNvPr>
          <p:cNvSpPr txBox="1"/>
          <p:nvPr/>
        </p:nvSpPr>
        <p:spPr>
          <a:xfrm>
            <a:off x="425236" y="1418976"/>
            <a:ext cx="4533376" cy="4955203"/>
          </a:xfrm>
          <a:prstGeom prst="rect">
            <a:avLst/>
          </a:prstGeom>
          <a:pattFill prst="ltHorz">
            <a:fgClr>
              <a:schemeClr val="accent3">
                <a:lumMod val="60000"/>
                <a:lumOff val="40000"/>
              </a:schemeClr>
            </a:fgClr>
            <a:bgClr>
              <a:schemeClr val="bg1"/>
            </a:bgClr>
          </a:pattFill>
        </p:spPr>
        <p:txBody>
          <a:bodyPr wrap="square" rtlCol="0">
            <a:spAutoFit/>
          </a:bodyPr>
          <a:lstStyle/>
          <a:p>
            <a:pPr algn="ctr"/>
            <a:r>
              <a:rPr lang="en-GB" b="1" u="sng"/>
              <a:t>Breakdown</a:t>
            </a:r>
          </a:p>
          <a:p>
            <a:endParaRPr lang="en-GB"/>
          </a:p>
          <a:p>
            <a:pPr marL="285750" indent="-285750">
              <a:buFont typeface="Arial" panose="020B0604020202020204" pitchFamily="34" charset="0"/>
              <a:buChar char="•"/>
            </a:pPr>
            <a:r>
              <a:rPr lang="en-GB" sz="1400"/>
              <a:t>Electricity consumption of Tesla Model 3 = 245 Wh per mile / 1.6km</a:t>
            </a:r>
          </a:p>
          <a:p>
            <a:pPr marL="285750" indent="-285750">
              <a:buFont typeface="Arial" panose="020B0604020202020204" pitchFamily="34" charset="0"/>
              <a:buChar char="•"/>
            </a:pPr>
            <a:endParaRPr lang="en-GB" sz="1400"/>
          </a:p>
          <a:p>
            <a:endParaRPr lang="en-GB" sz="1400"/>
          </a:p>
          <a:p>
            <a:pPr marL="285750" indent="-285750">
              <a:buFont typeface="Arial" panose="020B0604020202020204" pitchFamily="34" charset="0"/>
              <a:buChar char="•"/>
            </a:pPr>
            <a:r>
              <a:rPr lang="en-GB" sz="1400"/>
              <a:t>153.125 Wh per km</a:t>
            </a:r>
          </a:p>
          <a:p>
            <a:pPr marL="285750" indent="-285750">
              <a:buFont typeface="Arial" panose="020B0604020202020204" pitchFamily="34" charset="0"/>
              <a:buChar char="•"/>
            </a:pPr>
            <a:endParaRPr lang="en-GB" sz="1400"/>
          </a:p>
          <a:p>
            <a:pPr marL="285750" indent="-285750">
              <a:buFont typeface="Arial" panose="020B0604020202020204" pitchFamily="34" charset="0"/>
              <a:buChar char="•"/>
            </a:pPr>
            <a:endParaRPr lang="en-GB" sz="1400"/>
          </a:p>
          <a:p>
            <a:pPr marL="285750" indent="-285750">
              <a:buFont typeface="Arial" panose="020B0604020202020204" pitchFamily="34" charset="0"/>
              <a:buChar char="•"/>
            </a:pPr>
            <a:r>
              <a:rPr lang="en-GB" sz="1400"/>
              <a:t>Time frame = 30 years</a:t>
            </a:r>
          </a:p>
          <a:p>
            <a:endParaRPr lang="en-GB" sz="1400"/>
          </a:p>
          <a:p>
            <a:pPr marL="285750" indent="-285750">
              <a:buFont typeface="Arial" panose="020B0604020202020204" pitchFamily="34" charset="0"/>
              <a:buChar char="•"/>
            </a:pPr>
            <a:endParaRPr lang="en-GB" sz="1400"/>
          </a:p>
          <a:p>
            <a:pPr marL="285750" indent="-285750">
              <a:buFont typeface="Arial" panose="020B0604020202020204" pitchFamily="34" charset="0"/>
              <a:buChar char="•"/>
            </a:pPr>
            <a:r>
              <a:rPr lang="en-GB" sz="1400"/>
              <a:t>Average drive in US per year = 13,500 miles = 21726.144 km</a:t>
            </a:r>
          </a:p>
          <a:p>
            <a:endParaRPr lang="en-GB" sz="1400"/>
          </a:p>
          <a:p>
            <a:endParaRPr lang="en-GB" sz="1400"/>
          </a:p>
          <a:p>
            <a:pPr marL="285750" indent="-285750">
              <a:buFont typeface="Arial" panose="020B0604020202020204" pitchFamily="34" charset="0"/>
              <a:buChar char="•"/>
            </a:pPr>
            <a:r>
              <a:rPr lang="en-GB" sz="1400"/>
              <a:t>Consumption of Battery Pack = 21726.144 x 153.124 =3,326,815.8 Wh</a:t>
            </a:r>
          </a:p>
          <a:p>
            <a:pPr marL="285750" indent="-285750">
              <a:buFont typeface="Arial" panose="020B0604020202020204" pitchFamily="34" charset="0"/>
              <a:buChar char="•"/>
            </a:pPr>
            <a:endParaRPr lang="en-GB" sz="1400"/>
          </a:p>
          <a:p>
            <a:pPr marL="285750" indent="-285750">
              <a:buFont typeface="Arial" panose="020B0604020202020204" pitchFamily="34" charset="0"/>
              <a:buChar char="•"/>
            </a:pPr>
            <a:r>
              <a:rPr lang="en-GB" sz="1400"/>
              <a:t>For 30 years = 30 x 3,326,815.8 = 99,804,474 Wh</a:t>
            </a:r>
          </a:p>
          <a:p>
            <a:pPr marL="285750" indent="-285750">
              <a:buFont typeface="Arial" panose="020B0604020202020204" pitchFamily="34" charset="0"/>
              <a:buChar char="•"/>
            </a:pPr>
            <a:endParaRPr lang="en-GB" sz="1400"/>
          </a:p>
          <a:p>
            <a:pPr marL="285750" indent="-285750">
              <a:buFont typeface="Arial" panose="020B0604020202020204" pitchFamily="34" charset="0"/>
              <a:buChar char="•"/>
            </a:pPr>
            <a:r>
              <a:rPr lang="en-GB" sz="1400"/>
              <a:t>Emissions = 0.46 kg x 3,326,816 = 1530 kg CO2</a:t>
            </a:r>
          </a:p>
        </p:txBody>
      </p:sp>
      <p:pic>
        <p:nvPicPr>
          <p:cNvPr id="14" name="Picture 13" descr="A screenshot of a computer&#10;&#10;Description automatically generated with low confidence">
            <a:extLst>
              <a:ext uri="{FF2B5EF4-FFF2-40B4-BE49-F238E27FC236}">
                <a16:creationId xmlns:a16="http://schemas.microsoft.com/office/drawing/2014/main" id="{4E08D45C-1DCB-0F40-D40C-87B0E977BF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276" y="2861563"/>
            <a:ext cx="5825463" cy="2004799"/>
          </a:xfrm>
          <a:prstGeom prst="rect">
            <a:avLst/>
          </a:prstGeom>
        </p:spPr>
      </p:pic>
      <p:sp>
        <p:nvSpPr>
          <p:cNvPr id="5" name="Content Placeholder 3">
            <a:extLst>
              <a:ext uri="{FF2B5EF4-FFF2-40B4-BE49-F238E27FC236}">
                <a16:creationId xmlns:a16="http://schemas.microsoft.com/office/drawing/2014/main" id="{F1AEEB0C-167B-5EB1-45D3-13CCA85AB687}"/>
              </a:ext>
            </a:extLst>
          </p:cNvPr>
          <p:cNvSpPr>
            <a:spLocks noGrp="1"/>
          </p:cNvSpPr>
          <p:nvPr>
            <p:ph idx="1"/>
          </p:nvPr>
        </p:nvSpPr>
        <p:spPr>
          <a:xfrm>
            <a:off x="5006012" y="4958950"/>
            <a:ext cx="3053207" cy="423285"/>
          </a:xfrm>
        </p:spPr>
        <p:txBody>
          <a:bodyPr>
            <a:noAutofit/>
          </a:bodyPr>
          <a:lstStyle/>
          <a:p>
            <a:pPr lvl="1"/>
            <a:r>
              <a:rPr lang="en-GB" sz="1000">
                <a:solidFill>
                  <a:schemeClr val="tx1"/>
                </a:solidFill>
              </a:rPr>
              <a:t>Total emissions – 1530 Kg CO2 eq</a:t>
            </a:r>
          </a:p>
          <a:p>
            <a:pPr marL="0" indent="0">
              <a:buNone/>
            </a:pPr>
            <a:endParaRPr lang="en-GB" sz="1100"/>
          </a:p>
        </p:txBody>
      </p:sp>
      <p:grpSp>
        <p:nvGrpSpPr>
          <p:cNvPr id="16" name="Group 15">
            <a:extLst>
              <a:ext uri="{FF2B5EF4-FFF2-40B4-BE49-F238E27FC236}">
                <a16:creationId xmlns:a16="http://schemas.microsoft.com/office/drawing/2014/main" id="{AEAF1514-BDA9-F0E5-6BA8-1D0BE8801FCD}"/>
              </a:ext>
            </a:extLst>
          </p:cNvPr>
          <p:cNvGrpSpPr/>
          <p:nvPr/>
        </p:nvGrpSpPr>
        <p:grpSpPr>
          <a:xfrm>
            <a:off x="5499275" y="1475765"/>
            <a:ext cx="5825463" cy="1029577"/>
            <a:chOff x="5410200" y="2073377"/>
            <a:chExt cx="5825463" cy="1029577"/>
          </a:xfrm>
        </p:grpSpPr>
        <p:pic>
          <p:nvPicPr>
            <p:cNvPr id="3" name="Picture 2" descr="A screenshot of a computer&#10;&#10;Description automatically generated with low confidence">
              <a:extLst>
                <a:ext uri="{FF2B5EF4-FFF2-40B4-BE49-F238E27FC236}">
                  <a16:creationId xmlns:a16="http://schemas.microsoft.com/office/drawing/2014/main" id="{BE274B45-11EB-7613-0720-29F218A09968}"/>
                </a:ext>
              </a:extLst>
            </p:cNvPr>
            <p:cNvPicPr>
              <a:picLocks noChangeAspect="1"/>
            </p:cNvPicPr>
            <p:nvPr/>
          </p:nvPicPr>
          <p:blipFill rotWithShape="1">
            <a:blip r:embed="rId5">
              <a:extLst>
                <a:ext uri="{28A0092B-C50C-407E-A947-70E740481C1C}">
                  <a14:useLocalDpi xmlns:a14="http://schemas.microsoft.com/office/drawing/2010/main" val="0"/>
                </a:ext>
              </a:extLst>
            </a:blip>
            <a:srcRect t="78710"/>
            <a:stretch/>
          </p:blipFill>
          <p:spPr>
            <a:xfrm>
              <a:off x="5449876" y="2592046"/>
              <a:ext cx="5785787" cy="510908"/>
            </a:xfrm>
            <a:prstGeom prst="rect">
              <a:avLst/>
            </a:prstGeom>
          </p:spPr>
        </p:pic>
        <p:pic>
          <p:nvPicPr>
            <p:cNvPr id="19" name="Picture 18">
              <a:extLst>
                <a:ext uri="{FF2B5EF4-FFF2-40B4-BE49-F238E27FC236}">
                  <a16:creationId xmlns:a16="http://schemas.microsoft.com/office/drawing/2014/main" id="{7714E4F4-397B-35FE-6600-BCFD5B23CA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0200" y="2073377"/>
              <a:ext cx="5825463" cy="436818"/>
            </a:xfrm>
            <a:prstGeom prst="rect">
              <a:avLst/>
            </a:prstGeom>
          </p:spPr>
        </p:pic>
      </p:grpSp>
    </p:spTree>
    <p:extLst>
      <p:ext uri="{BB962C8B-B14F-4D97-AF65-F5344CB8AC3E}">
        <p14:creationId xmlns:p14="http://schemas.microsoft.com/office/powerpoint/2010/main" val="770338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EA39187-0197-4C1D-BE4A-06B353C7B2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9E0FD730-D6BC-440A-89CF-7AA0C22C2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1382DE6-64CB-4577-89E8-47941290A9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3ABD17EF-A676-4770-A8C8-E83BA0230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380D4582-A9DE-4A6E-8537-EFC4F860C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D66B8CF3-0959-4E8D-8F3A-AF62F21D9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97D4D559-2783-4E84-BB73-7F51D0235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8834FE36-E841-40B5-9465-1CFC99ED5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1A4197A1-AE79-4DC1-9E3A-845B40BA8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26F6688-CBD0-42EE-9B90-25100FE89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EF23F9BB-FC2E-48BA-8E63-A4436C28D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D4B568C-0603-A5DA-28C2-880643C4C3E4}"/>
              </a:ext>
            </a:extLst>
          </p:cNvPr>
          <p:cNvSpPr>
            <a:spLocks noGrp="1"/>
          </p:cNvSpPr>
          <p:nvPr>
            <p:ph type="title"/>
          </p:nvPr>
        </p:nvSpPr>
        <p:spPr>
          <a:xfrm>
            <a:off x="5380563" y="2404534"/>
            <a:ext cx="3893439" cy="1646302"/>
          </a:xfrm>
        </p:spPr>
        <p:txBody>
          <a:bodyPr vert="horz" lIns="91440" tIns="45720" rIns="91440" bIns="45720" rtlCol="0" anchor="b">
            <a:normAutofit fontScale="90000"/>
          </a:bodyPr>
          <a:lstStyle/>
          <a:p>
            <a:pPr algn="r"/>
            <a:r>
              <a:rPr lang="en-US" sz="5400" b="1"/>
              <a:t>End Of Life</a:t>
            </a:r>
            <a:br>
              <a:rPr lang="en-US" sz="5400" b="1"/>
            </a:br>
            <a:endParaRPr lang="en-US" sz="5400" b="1"/>
          </a:p>
        </p:txBody>
      </p:sp>
      <p:pic>
        <p:nvPicPr>
          <p:cNvPr id="7" name="Picture 6">
            <a:extLst>
              <a:ext uri="{FF2B5EF4-FFF2-40B4-BE49-F238E27FC236}">
                <a16:creationId xmlns:a16="http://schemas.microsoft.com/office/drawing/2014/main" id="{B07587B2-284D-C4C5-0B1A-D3997D5F759C}"/>
              </a:ext>
            </a:extLst>
          </p:cNvPr>
          <p:cNvPicPr>
            <a:picLocks noChangeAspect="1"/>
          </p:cNvPicPr>
          <p:nvPr/>
        </p:nvPicPr>
        <p:blipFill rotWithShape="1">
          <a:blip r:embed="rId2">
            <a:extLst>
              <a:ext uri="{28A0092B-C50C-407E-A947-70E740481C1C}">
                <a14:useLocalDpi xmlns:a14="http://schemas.microsoft.com/office/drawing/2010/main" val="0"/>
              </a:ext>
            </a:extLst>
          </a:blip>
          <a:srcRect l="14761" r="8103" b="2"/>
          <a:stretch/>
        </p:blipFill>
        <p:spPr>
          <a:xfrm>
            <a:off x="332680" y="-1"/>
            <a:ext cx="5062280" cy="3429000"/>
          </a:xfrm>
          <a:custGeom>
            <a:avLst/>
            <a:gdLst/>
            <a:ahLst/>
            <a:cxnLst/>
            <a:rect l="l" t="t" r="r" b="b"/>
            <a:pathLst>
              <a:path w="5062280" h="3429000">
                <a:moveTo>
                  <a:pt x="509916" y="0"/>
                </a:moveTo>
                <a:lnTo>
                  <a:pt x="5062280" y="0"/>
                </a:lnTo>
                <a:lnTo>
                  <a:pt x="5062280" y="21851"/>
                </a:lnTo>
                <a:lnTo>
                  <a:pt x="4549416" y="3429000"/>
                </a:lnTo>
                <a:lnTo>
                  <a:pt x="0" y="3429000"/>
                </a:lnTo>
                <a:close/>
              </a:path>
            </a:pathLst>
          </a:custGeom>
        </p:spPr>
      </p:pic>
      <p:pic>
        <p:nvPicPr>
          <p:cNvPr id="9" name="Picture 8" descr="A picture containing text, outdoor, sky, tree&#10;&#10;Description automatically generated">
            <a:extLst>
              <a:ext uri="{FF2B5EF4-FFF2-40B4-BE49-F238E27FC236}">
                <a16:creationId xmlns:a16="http://schemas.microsoft.com/office/drawing/2014/main" id="{19A06777-BB9C-7CF6-48C9-846D519082DE}"/>
              </a:ext>
            </a:extLst>
          </p:cNvPr>
          <p:cNvPicPr>
            <a:picLocks noChangeAspect="1"/>
          </p:cNvPicPr>
          <p:nvPr/>
        </p:nvPicPr>
        <p:blipFill rotWithShape="1">
          <a:blip r:embed="rId3">
            <a:extLst>
              <a:ext uri="{28A0092B-C50C-407E-A947-70E740481C1C}">
                <a14:useLocalDpi xmlns:a14="http://schemas.microsoft.com/office/drawing/2010/main" val="0"/>
              </a:ext>
            </a:extLst>
          </a:blip>
          <a:srcRect l="4964" r="2" b="2"/>
          <a:stretch/>
        </p:blipFill>
        <p:spPr>
          <a:xfrm>
            <a:off x="20" y="3428999"/>
            <a:ext cx="4882076" cy="3429001"/>
          </a:xfrm>
          <a:custGeom>
            <a:avLst/>
            <a:gdLst/>
            <a:ahLst/>
            <a:cxnLst/>
            <a:rect l="l" t="t" r="r" b="b"/>
            <a:pathLst>
              <a:path w="4882096" h="3429001">
                <a:moveTo>
                  <a:pt x="332680" y="0"/>
                </a:moveTo>
                <a:lnTo>
                  <a:pt x="4882096" y="0"/>
                </a:lnTo>
                <a:lnTo>
                  <a:pt x="4365943" y="3429001"/>
                </a:lnTo>
                <a:lnTo>
                  <a:pt x="0" y="3429001"/>
                </a:lnTo>
                <a:lnTo>
                  <a:pt x="0" y="2237155"/>
                </a:lnTo>
                <a:close/>
              </a:path>
            </a:pathLst>
          </a:custGeom>
        </p:spPr>
      </p:pic>
      <p:cxnSp>
        <p:nvCxnSpPr>
          <p:cNvPr id="39" name="Straight Connector 38">
            <a:extLst>
              <a:ext uri="{FF2B5EF4-FFF2-40B4-BE49-F238E27FC236}">
                <a16:creationId xmlns:a16="http://schemas.microsoft.com/office/drawing/2014/main" id="{2EC607CC-319E-425D-8A0C-EC6E84F6C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2012" y="3433493"/>
            <a:ext cx="45494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388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E2A4485-B027-3222-301D-B47504A26892}"/>
              </a:ext>
            </a:extLst>
          </p:cNvPr>
          <p:cNvPicPr>
            <a:picLocks noChangeAspect="1"/>
          </p:cNvPicPr>
          <p:nvPr/>
        </p:nvPicPr>
        <p:blipFill>
          <a:blip r:embed="rId3"/>
          <a:stretch>
            <a:fillRect/>
          </a:stretch>
        </p:blipFill>
        <p:spPr>
          <a:xfrm>
            <a:off x="7185989" y="853153"/>
            <a:ext cx="5006011" cy="6004847"/>
          </a:xfrm>
          <a:prstGeom prst="rect">
            <a:avLst/>
          </a:prstGeom>
        </p:spPr>
      </p:pic>
      <p:sp>
        <p:nvSpPr>
          <p:cNvPr id="6" name="Rectangle 5">
            <a:extLst>
              <a:ext uri="{FF2B5EF4-FFF2-40B4-BE49-F238E27FC236}">
                <a16:creationId xmlns:a16="http://schemas.microsoft.com/office/drawing/2014/main" id="{A53097A2-2CDA-39CB-7F82-0BAD625D1604}"/>
              </a:ext>
            </a:extLst>
          </p:cNvPr>
          <p:cNvSpPr/>
          <p:nvPr/>
        </p:nvSpPr>
        <p:spPr>
          <a:xfrm>
            <a:off x="0" y="-31750"/>
            <a:ext cx="12192000" cy="8849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7E738AAD-780B-573A-60B3-063F3317FC5A}"/>
              </a:ext>
            </a:extLst>
          </p:cNvPr>
          <p:cNvSpPr/>
          <p:nvPr/>
        </p:nvSpPr>
        <p:spPr>
          <a:xfrm>
            <a:off x="425236" y="123238"/>
            <a:ext cx="1563329" cy="678426"/>
          </a:xfrm>
          <a:prstGeom prst="roundRect">
            <a:avLst/>
          </a:prstGeom>
          <a:gradFill flip="none" rotWithShape="1">
            <a:gsLst>
              <a:gs pos="0">
                <a:schemeClr val="accent6"/>
              </a:gs>
              <a:gs pos="100000">
                <a:schemeClr val="bg2"/>
              </a:gs>
            </a:gsLst>
            <a:lin ang="5400000" scaled="1"/>
            <a:tileRect/>
          </a:gradFill>
          <a:ln w="57150">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Introduction</a:t>
            </a:r>
          </a:p>
        </p:txBody>
      </p:sp>
      <p:sp>
        <p:nvSpPr>
          <p:cNvPr id="8" name="Rectangle: Rounded Corners 7">
            <a:extLst>
              <a:ext uri="{FF2B5EF4-FFF2-40B4-BE49-F238E27FC236}">
                <a16:creationId xmlns:a16="http://schemas.microsoft.com/office/drawing/2014/main" id="{4A763B0F-D664-BF20-543C-CC872023D842}"/>
              </a:ext>
            </a:extLst>
          </p:cNvPr>
          <p:cNvSpPr/>
          <p:nvPr/>
        </p:nvSpPr>
        <p:spPr>
          <a:xfrm>
            <a:off x="2057389" y="135047"/>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NCA Cathode Production</a:t>
            </a:r>
          </a:p>
        </p:txBody>
      </p:sp>
      <p:sp>
        <p:nvSpPr>
          <p:cNvPr id="9" name="Rectangle: Rounded Corners 8">
            <a:extLst>
              <a:ext uri="{FF2B5EF4-FFF2-40B4-BE49-F238E27FC236}">
                <a16:creationId xmlns:a16="http://schemas.microsoft.com/office/drawing/2014/main" id="{BE76C184-39D1-413C-278E-2B8D9C31BB59}"/>
              </a:ext>
            </a:extLst>
          </p:cNvPr>
          <p:cNvSpPr/>
          <p:nvPr/>
        </p:nvSpPr>
        <p:spPr>
          <a:xfrm>
            <a:off x="3689542"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Remaining Production</a:t>
            </a:r>
          </a:p>
        </p:txBody>
      </p:sp>
      <p:sp>
        <p:nvSpPr>
          <p:cNvPr id="10" name="Rectangle: Rounded Corners 9">
            <a:extLst>
              <a:ext uri="{FF2B5EF4-FFF2-40B4-BE49-F238E27FC236}">
                <a16:creationId xmlns:a16="http://schemas.microsoft.com/office/drawing/2014/main" id="{3695EC87-D3F3-F988-8A14-8F24B43B75DF}"/>
              </a:ext>
            </a:extLst>
          </p:cNvPr>
          <p:cNvSpPr/>
          <p:nvPr/>
        </p:nvSpPr>
        <p:spPr>
          <a:xfrm>
            <a:off x="5314335"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Use Phase</a:t>
            </a:r>
          </a:p>
        </p:txBody>
      </p:sp>
      <p:sp>
        <p:nvSpPr>
          <p:cNvPr id="11" name="Rectangle: Rounded Corners 10">
            <a:extLst>
              <a:ext uri="{FF2B5EF4-FFF2-40B4-BE49-F238E27FC236}">
                <a16:creationId xmlns:a16="http://schemas.microsoft.com/office/drawing/2014/main" id="{2823067B-0F43-F23E-D60C-529B4624BF87}"/>
              </a:ext>
            </a:extLst>
          </p:cNvPr>
          <p:cNvSpPr/>
          <p:nvPr/>
        </p:nvSpPr>
        <p:spPr>
          <a:xfrm>
            <a:off x="6939128"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Transport</a:t>
            </a:r>
          </a:p>
        </p:txBody>
      </p:sp>
      <p:sp>
        <p:nvSpPr>
          <p:cNvPr id="12" name="Rectangle: Rounded Corners 11">
            <a:extLst>
              <a:ext uri="{FF2B5EF4-FFF2-40B4-BE49-F238E27FC236}">
                <a16:creationId xmlns:a16="http://schemas.microsoft.com/office/drawing/2014/main" id="{D73652E0-685A-215E-E277-293A2139CE2C}"/>
              </a:ext>
            </a:extLst>
          </p:cNvPr>
          <p:cNvSpPr/>
          <p:nvPr/>
        </p:nvSpPr>
        <p:spPr>
          <a:xfrm>
            <a:off x="10218154"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Economic Life Cycle Costing</a:t>
            </a:r>
          </a:p>
        </p:txBody>
      </p:sp>
      <p:sp>
        <p:nvSpPr>
          <p:cNvPr id="13" name="Rectangle: Rounded Corners 12">
            <a:extLst>
              <a:ext uri="{FF2B5EF4-FFF2-40B4-BE49-F238E27FC236}">
                <a16:creationId xmlns:a16="http://schemas.microsoft.com/office/drawing/2014/main" id="{561EF13C-13C5-1BB0-B0D6-ADA20471D61F}"/>
              </a:ext>
            </a:extLst>
          </p:cNvPr>
          <p:cNvSpPr/>
          <p:nvPr/>
        </p:nvSpPr>
        <p:spPr>
          <a:xfrm>
            <a:off x="8593361" y="135047"/>
            <a:ext cx="1563329" cy="678426"/>
          </a:xfrm>
          <a:prstGeom prst="roundRect">
            <a:avLst/>
          </a:prstGeom>
          <a:gradFill flip="none" rotWithShape="1">
            <a:gsLst>
              <a:gs pos="0">
                <a:schemeClr val="accent6"/>
              </a:gs>
              <a:gs pos="100000">
                <a:schemeClr val="bg2"/>
              </a:gs>
            </a:gsLst>
            <a:lin ang="5400000" scaled="1"/>
            <a:tileRect/>
          </a:gradFill>
          <a:ln w="57150">
            <a:solidFill>
              <a:schemeClr val="accent5"/>
            </a:solid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End of Life</a:t>
            </a:r>
          </a:p>
        </p:txBody>
      </p:sp>
      <p:sp>
        <p:nvSpPr>
          <p:cNvPr id="17" name="Title 1">
            <a:extLst>
              <a:ext uri="{FF2B5EF4-FFF2-40B4-BE49-F238E27FC236}">
                <a16:creationId xmlns:a16="http://schemas.microsoft.com/office/drawing/2014/main" id="{A806C718-096D-5283-3456-3825473571DE}"/>
              </a:ext>
            </a:extLst>
          </p:cNvPr>
          <p:cNvSpPr>
            <a:spLocks noGrp="1"/>
          </p:cNvSpPr>
          <p:nvPr>
            <p:ph type="title"/>
          </p:nvPr>
        </p:nvSpPr>
        <p:spPr>
          <a:xfrm>
            <a:off x="368836" y="884903"/>
            <a:ext cx="4658216" cy="423285"/>
          </a:xfrm>
        </p:spPr>
        <p:txBody>
          <a:bodyPr>
            <a:normAutofit fontScale="90000"/>
          </a:bodyPr>
          <a:lstStyle/>
          <a:p>
            <a:r>
              <a:rPr lang="en-GB"/>
              <a:t>End of Life </a:t>
            </a:r>
          </a:p>
        </p:txBody>
      </p:sp>
      <p:sp>
        <p:nvSpPr>
          <p:cNvPr id="4" name="Content Placeholder 2">
            <a:extLst>
              <a:ext uri="{FF2B5EF4-FFF2-40B4-BE49-F238E27FC236}">
                <a16:creationId xmlns:a16="http://schemas.microsoft.com/office/drawing/2014/main" id="{1CA15824-64A4-889E-8E61-2074DE7BA7A1}"/>
              </a:ext>
            </a:extLst>
          </p:cNvPr>
          <p:cNvSpPr>
            <a:spLocks noGrp="1"/>
          </p:cNvSpPr>
          <p:nvPr>
            <p:ph idx="1"/>
          </p:nvPr>
        </p:nvSpPr>
        <p:spPr>
          <a:xfrm>
            <a:off x="368836" y="1359677"/>
            <a:ext cx="11025069" cy="4210944"/>
          </a:xfrm>
        </p:spPr>
        <p:txBody>
          <a:bodyPr>
            <a:normAutofit/>
          </a:bodyPr>
          <a:lstStyle/>
          <a:p>
            <a:r>
              <a:rPr lang="en-GB"/>
              <a:t>Pyrolysis, Smelting and Hydrometallurgy identified</a:t>
            </a:r>
          </a:p>
          <a:p>
            <a:r>
              <a:rPr lang="en-GB"/>
              <a:t>Assumption of 100% recycling based on Tesla claims</a:t>
            </a:r>
          </a:p>
          <a:p>
            <a:r>
              <a:rPr lang="en-GB"/>
              <a:t>Based on in house recycling at Nevada gigafactory, transport of batteries discounted</a:t>
            </a:r>
          </a:p>
          <a:p>
            <a:r>
              <a:rPr lang="en-GB"/>
              <a:t>Global warming potential calculated through OpenLCA to determine contribution of each stage</a:t>
            </a:r>
          </a:p>
        </p:txBody>
      </p:sp>
      <p:graphicFrame>
        <p:nvGraphicFramePr>
          <p:cNvPr id="3" name="Table 2">
            <a:extLst>
              <a:ext uri="{FF2B5EF4-FFF2-40B4-BE49-F238E27FC236}">
                <a16:creationId xmlns:a16="http://schemas.microsoft.com/office/drawing/2014/main" id="{E0AA7FC6-65AC-04D2-600F-1BEF43C2048E}"/>
              </a:ext>
            </a:extLst>
          </p:cNvPr>
          <p:cNvGraphicFramePr>
            <a:graphicFrameLocks noGrp="1"/>
          </p:cNvGraphicFramePr>
          <p:nvPr>
            <p:extLst>
              <p:ext uri="{D42A27DB-BD31-4B8C-83A1-F6EECF244321}">
                <p14:modId xmlns:p14="http://schemas.microsoft.com/office/powerpoint/2010/main" val="2985985925"/>
              </p:ext>
            </p:extLst>
          </p:nvPr>
        </p:nvGraphicFramePr>
        <p:xfrm>
          <a:off x="1511713" y="3093634"/>
          <a:ext cx="8739313" cy="3657600"/>
        </p:xfrm>
        <a:graphic>
          <a:graphicData uri="http://schemas.openxmlformats.org/drawingml/2006/table">
            <a:tbl>
              <a:tblPr firstRow="1" bandRow="1">
                <a:tableStyleId>{5C22544A-7EE6-4342-B048-85BDC9FD1C3A}</a:tableStyleId>
              </a:tblPr>
              <a:tblGrid>
                <a:gridCol w="1439715">
                  <a:extLst>
                    <a:ext uri="{9D8B030D-6E8A-4147-A177-3AD203B41FA5}">
                      <a16:colId xmlns:a16="http://schemas.microsoft.com/office/drawing/2014/main" val="4200629570"/>
                    </a:ext>
                  </a:extLst>
                </a:gridCol>
                <a:gridCol w="2570114">
                  <a:extLst>
                    <a:ext uri="{9D8B030D-6E8A-4147-A177-3AD203B41FA5}">
                      <a16:colId xmlns:a16="http://schemas.microsoft.com/office/drawing/2014/main" val="3110795159"/>
                    </a:ext>
                  </a:extLst>
                </a:gridCol>
                <a:gridCol w="2343885">
                  <a:extLst>
                    <a:ext uri="{9D8B030D-6E8A-4147-A177-3AD203B41FA5}">
                      <a16:colId xmlns:a16="http://schemas.microsoft.com/office/drawing/2014/main" val="2055957752"/>
                    </a:ext>
                  </a:extLst>
                </a:gridCol>
                <a:gridCol w="2385599">
                  <a:extLst>
                    <a:ext uri="{9D8B030D-6E8A-4147-A177-3AD203B41FA5}">
                      <a16:colId xmlns:a16="http://schemas.microsoft.com/office/drawing/2014/main" val="3536435204"/>
                    </a:ext>
                  </a:extLst>
                </a:gridCol>
              </a:tblGrid>
              <a:tr h="299264">
                <a:tc>
                  <a:txBody>
                    <a:bodyPr/>
                    <a:lstStyle/>
                    <a:p>
                      <a:endParaRPr lang="fr-FR"/>
                    </a:p>
                  </a:txBody>
                  <a:tcPr>
                    <a:solidFill>
                      <a:schemeClr val="accent1"/>
                    </a:solidFill>
                  </a:tcPr>
                </a:tc>
                <a:tc>
                  <a:txBody>
                    <a:bodyPr/>
                    <a:lstStyle/>
                    <a:p>
                      <a:r>
                        <a:rPr lang="en-GB"/>
                        <a:t>Pyrolysis</a:t>
                      </a:r>
                      <a:endParaRPr lang="fr-FR"/>
                    </a:p>
                  </a:txBody>
                  <a:tcPr/>
                </a:tc>
                <a:tc>
                  <a:txBody>
                    <a:bodyPr/>
                    <a:lstStyle/>
                    <a:p>
                      <a:r>
                        <a:rPr lang="en-GB"/>
                        <a:t>Smelting</a:t>
                      </a:r>
                      <a:endParaRPr lang="fr-FR"/>
                    </a:p>
                  </a:txBody>
                  <a:tcPr/>
                </a:tc>
                <a:tc>
                  <a:txBody>
                    <a:bodyPr/>
                    <a:lstStyle/>
                    <a:p>
                      <a:r>
                        <a:rPr lang="en-GB"/>
                        <a:t>Hydrometallurgy</a:t>
                      </a:r>
                      <a:endParaRPr lang="fr-FR"/>
                    </a:p>
                  </a:txBody>
                  <a:tcPr/>
                </a:tc>
                <a:extLst>
                  <a:ext uri="{0D108BD9-81ED-4DB2-BD59-A6C34878D82A}">
                    <a16:rowId xmlns:a16="http://schemas.microsoft.com/office/drawing/2014/main" val="2197899272"/>
                  </a:ext>
                </a:extLst>
              </a:tr>
              <a:tr h="737912">
                <a:tc>
                  <a:txBody>
                    <a:bodyPr/>
                    <a:lstStyle/>
                    <a:p>
                      <a:r>
                        <a:rPr lang="en-GB"/>
                        <a:t>Inputs</a:t>
                      </a:r>
                      <a:endParaRPr lang="fr-FR"/>
                    </a:p>
                  </a:txBody>
                  <a:tcPr>
                    <a:solidFill>
                      <a:schemeClr val="accent1"/>
                    </a:solidFill>
                  </a:tcPr>
                </a:tc>
                <a:tc>
                  <a:txBody>
                    <a:bodyPr/>
                    <a:lstStyle/>
                    <a:p>
                      <a:r>
                        <a:rPr lang="en-GB"/>
                        <a:t>Spent, prepared battery</a:t>
                      </a:r>
                    </a:p>
                    <a:p>
                      <a:r>
                        <a:rPr lang="en-GB"/>
                        <a:t>Heat (0.56MJ/kg)</a:t>
                      </a:r>
                      <a:endParaRPr lang="fr-FR"/>
                    </a:p>
                  </a:txBody>
                  <a:tcPr/>
                </a:tc>
                <a:tc>
                  <a:txBody>
                    <a:bodyPr/>
                    <a:lstStyle/>
                    <a:p>
                      <a:r>
                        <a:rPr lang="en-GB"/>
                        <a:t>Degraded Metal</a:t>
                      </a:r>
                    </a:p>
                    <a:p>
                      <a:r>
                        <a:rPr lang="fr-FR"/>
                        <a:t>Heat (1.32MJ/kg)</a:t>
                      </a:r>
                    </a:p>
                  </a:txBody>
                  <a:tcPr/>
                </a:tc>
                <a:tc>
                  <a:txBody>
                    <a:bodyPr/>
                    <a:lstStyle/>
                    <a:p>
                      <a:r>
                        <a:rPr lang="en-GB"/>
                        <a:t>Cathode Powder</a:t>
                      </a:r>
                    </a:p>
                    <a:p>
                      <a:r>
                        <a:rPr lang="en-GB"/>
                        <a:t>Sulphuric Acid</a:t>
                      </a:r>
                    </a:p>
                    <a:p>
                      <a:r>
                        <a:rPr lang="en-GB"/>
                        <a:t>Heat (0.75MJ/kg)</a:t>
                      </a:r>
                      <a:endParaRPr lang="fr-FR"/>
                    </a:p>
                  </a:txBody>
                  <a:tcPr/>
                </a:tc>
                <a:extLst>
                  <a:ext uri="{0D108BD9-81ED-4DB2-BD59-A6C34878D82A}">
                    <a16:rowId xmlns:a16="http://schemas.microsoft.com/office/drawing/2014/main" val="2646353443"/>
                  </a:ext>
                </a:extLst>
              </a:tr>
              <a:tr h="959286">
                <a:tc>
                  <a:txBody>
                    <a:bodyPr/>
                    <a:lstStyle/>
                    <a:p>
                      <a:r>
                        <a:rPr lang="en-GB"/>
                        <a:t>Outputs</a:t>
                      </a:r>
                      <a:endParaRPr lang="fr-FR"/>
                    </a:p>
                  </a:txBody>
                  <a:tcPr>
                    <a:solidFill>
                      <a:schemeClr val="accent1"/>
                    </a:solidFill>
                  </a:tcPr>
                </a:tc>
                <a:tc>
                  <a:txBody>
                    <a:bodyPr/>
                    <a:lstStyle/>
                    <a:p>
                      <a:r>
                        <a:rPr lang="en-GB"/>
                        <a:t>Degraded Metal</a:t>
                      </a:r>
                    </a:p>
                    <a:p>
                      <a:r>
                        <a:rPr lang="en-GB"/>
                        <a:t>Cathode Powder Mix</a:t>
                      </a:r>
                    </a:p>
                    <a:p>
                      <a:r>
                        <a:rPr lang="en-GB"/>
                        <a:t>Graphite</a:t>
                      </a:r>
                    </a:p>
                  </a:txBody>
                  <a:tcPr/>
                </a:tc>
                <a:tc>
                  <a:txBody>
                    <a:bodyPr/>
                    <a:lstStyle/>
                    <a:p>
                      <a:r>
                        <a:rPr lang="en-GB"/>
                        <a:t>Aluminium Alloy</a:t>
                      </a:r>
                    </a:p>
                    <a:p>
                      <a:r>
                        <a:rPr lang="en-GB"/>
                        <a:t>Slag</a:t>
                      </a:r>
                      <a:endParaRPr lang="fr-FR"/>
                    </a:p>
                  </a:txBody>
                  <a:tcPr/>
                </a:tc>
                <a:tc>
                  <a:txBody>
                    <a:bodyPr/>
                    <a:lstStyle/>
                    <a:p>
                      <a:r>
                        <a:rPr lang="en-GB"/>
                        <a:t>Copper Sulphate</a:t>
                      </a:r>
                    </a:p>
                    <a:p>
                      <a:r>
                        <a:rPr lang="en-GB"/>
                        <a:t>Nickel Compounds</a:t>
                      </a:r>
                    </a:p>
                    <a:p>
                      <a:r>
                        <a:rPr lang="en-GB"/>
                        <a:t>Cobalt</a:t>
                      </a:r>
                    </a:p>
                    <a:p>
                      <a:r>
                        <a:rPr lang="en-GB"/>
                        <a:t>Residual Iron</a:t>
                      </a:r>
                      <a:endParaRPr lang="fr-FR"/>
                    </a:p>
                  </a:txBody>
                  <a:tcPr/>
                </a:tc>
                <a:extLst>
                  <a:ext uri="{0D108BD9-81ED-4DB2-BD59-A6C34878D82A}">
                    <a16:rowId xmlns:a16="http://schemas.microsoft.com/office/drawing/2014/main" val="3228453520"/>
                  </a:ext>
                </a:extLst>
              </a:tr>
              <a:tr h="959286">
                <a:tc>
                  <a:txBody>
                    <a:bodyPr/>
                    <a:lstStyle/>
                    <a:p>
                      <a:r>
                        <a:rPr lang="en-GB"/>
                        <a:t>By-products</a:t>
                      </a:r>
                      <a:endParaRPr lang="fr-FR"/>
                    </a:p>
                  </a:txBody>
                  <a:tcPr>
                    <a:solidFill>
                      <a:schemeClr val="accent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a:t>Carbon Dioxide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a:t>Carbon Monoxide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a:t>Methane</a:t>
                      </a:r>
                      <a:endParaRPr lang="fr-FR"/>
                    </a:p>
                  </a:txBody>
                  <a:tcPr/>
                </a:tc>
                <a:tc>
                  <a:txBody>
                    <a:bodyPr/>
                    <a:lstStyle/>
                    <a:p>
                      <a:r>
                        <a:rPr lang="en-GB"/>
                        <a:t>Carbon Dioxide</a:t>
                      </a:r>
                    </a:p>
                    <a:p>
                      <a:r>
                        <a:rPr lang="en-GB"/>
                        <a:t>Carbon Monoxide</a:t>
                      </a:r>
                    </a:p>
                    <a:p>
                      <a:r>
                        <a:rPr lang="en-GB"/>
                        <a:t>Sulphur Dioxide</a:t>
                      </a:r>
                    </a:p>
                    <a:p>
                      <a:r>
                        <a:rPr lang="en-GB"/>
                        <a:t>Sulphuric Acid</a:t>
                      </a:r>
                      <a:endParaRPr lang="fr-FR"/>
                    </a:p>
                  </a:txBody>
                  <a:tcPr/>
                </a:tc>
                <a:tc>
                  <a:txBody>
                    <a:bodyPr/>
                    <a:lstStyle/>
                    <a:p>
                      <a:r>
                        <a:rPr lang="en-GB"/>
                        <a:t>Carbon Dioxide</a:t>
                      </a:r>
                    </a:p>
                    <a:p>
                      <a:r>
                        <a:rPr lang="en-GB"/>
                        <a:t>Wastewater</a:t>
                      </a:r>
                      <a:endParaRPr lang="fr-FR"/>
                    </a:p>
                  </a:txBody>
                  <a:tcPr/>
                </a:tc>
                <a:extLst>
                  <a:ext uri="{0D108BD9-81ED-4DB2-BD59-A6C34878D82A}">
                    <a16:rowId xmlns:a16="http://schemas.microsoft.com/office/drawing/2014/main" val="1268040190"/>
                  </a:ext>
                </a:extLst>
              </a:tr>
            </a:tbl>
          </a:graphicData>
        </a:graphic>
      </p:graphicFrame>
    </p:spTree>
    <p:extLst>
      <p:ext uri="{BB962C8B-B14F-4D97-AF65-F5344CB8AC3E}">
        <p14:creationId xmlns:p14="http://schemas.microsoft.com/office/powerpoint/2010/main" val="2798193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E2A4485-B027-3222-301D-B47504A26892}"/>
              </a:ext>
            </a:extLst>
          </p:cNvPr>
          <p:cNvPicPr>
            <a:picLocks noChangeAspect="1"/>
          </p:cNvPicPr>
          <p:nvPr/>
        </p:nvPicPr>
        <p:blipFill>
          <a:blip r:embed="rId3"/>
          <a:stretch>
            <a:fillRect/>
          </a:stretch>
        </p:blipFill>
        <p:spPr>
          <a:xfrm>
            <a:off x="7185989" y="853153"/>
            <a:ext cx="5006011" cy="6054185"/>
          </a:xfrm>
          <a:prstGeom prst="rect">
            <a:avLst/>
          </a:prstGeom>
        </p:spPr>
      </p:pic>
      <p:sp>
        <p:nvSpPr>
          <p:cNvPr id="6" name="Rectangle 5">
            <a:extLst>
              <a:ext uri="{FF2B5EF4-FFF2-40B4-BE49-F238E27FC236}">
                <a16:creationId xmlns:a16="http://schemas.microsoft.com/office/drawing/2014/main" id="{A53097A2-2CDA-39CB-7F82-0BAD625D1604}"/>
              </a:ext>
            </a:extLst>
          </p:cNvPr>
          <p:cNvSpPr/>
          <p:nvPr/>
        </p:nvSpPr>
        <p:spPr>
          <a:xfrm>
            <a:off x="0" y="-31750"/>
            <a:ext cx="12192000" cy="8849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7E738AAD-780B-573A-60B3-063F3317FC5A}"/>
              </a:ext>
            </a:extLst>
          </p:cNvPr>
          <p:cNvSpPr/>
          <p:nvPr/>
        </p:nvSpPr>
        <p:spPr>
          <a:xfrm>
            <a:off x="425236" y="123238"/>
            <a:ext cx="1563329" cy="678426"/>
          </a:xfrm>
          <a:prstGeom prst="roundRect">
            <a:avLst/>
          </a:prstGeom>
          <a:gradFill flip="none" rotWithShape="1">
            <a:gsLst>
              <a:gs pos="0">
                <a:schemeClr val="accent6"/>
              </a:gs>
              <a:gs pos="100000">
                <a:schemeClr val="bg2"/>
              </a:gs>
            </a:gsLst>
            <a:lin ang="5400000" scaled="1"/>
            <a:tileRect/>
          </a:gradFill>
          <a:ln w="57150">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Introduction</a:t>
            </a:r>
          </a:p>
        </p:txBody>
      </p:sp>
      <p:sp>
        <p:nvSpPr>
          <p:cNvPr id="8" name="Rectangle: Rounded Corners 7">
            <a:extLst>
              <a:ext uri="{FF2B5EF4-FFF2-40B4-BE49-F238E27FC236}">
                <a16:creationId xmlns:a16="http://schemas.microsoft.com/office/drawing/2014/main" id="{4A763B0F-D664-BF20-543C-CC872023D842}"/>
              </a:ext>
            </a:extLst>
          </p:cNvPr>
          <p:cNvSpPr/>
          <p:nvPr/>
        </p:nvSpPr>
        <p:spPr>
          <a:xfrm>
            <a:off x="2057389" y="135047"/>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NCA Cathode Production</a:t>
            </a:r>
          </a:p>
        </p:txBody>
      </p:sp>
      <p:sp>
        <p:nvSpPr>
          <p:cNvPr id="9" name="Rectangle: Rounded Corners 8">
            <a:extLst>
              <a:ext uri="{FF2B5EF4-FFF2-40B4-BE49-F238E27FC236}">
                <a16:creationId xmlns:a16="http://schemas.microsoft.com/office/drawing/2014/main" id="{BE76C184-39D1-413C-278E-2B8D9C31BB59}"/>
              </a:ext>
            </a:extLst>
          </p:cNvPr>
          <p:cNvSpPr/>
          <p:nvPr/>
        </p:nvSpPr>
        <p:spPr>
          <a:xfrm>
            <a:off x="3689542"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Remaining Production</a:t>
            </a:r>
          </a:p>
        </p:txBody>
      </p:sp>
      <p:sp>
        <p:nvSpPr>
          <p:cNvPr id="10" name="Rectangle: Rounded Corners 9">
            <a:extLst>
              <a:ext uri="{FF2B5EF4-FFF2-40B4-BE49-F238E27FC236}">
                <a16:creationId xmlns:a16="http://schemas.microsoft.com/office/drawing/2014/main" id="{3695EC87-D3F3-F988-8A14-8F24B43B75DF}"/>
              </a:ext>
            </a:extLst>
          </p:cNvPr>
          <p:cNvSpPr/>
          <p:nvPr/>
        </p:nvSpPr>
        <p:spPr>
          <a:xfrm>
            <a:off x="5314335"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Use Phase</a:t>
            </a:r>
          </a:p>
        </p:txBody>
      </p:sp>
      <p:sp>
        <p:nvSpPr>
          <p:cNvPr id="11" name="Rectangle: Rounded Corners 10">
            <a:extLst>
              <a:ext uri="{FF2B5EF4-FFF2-40B4-BE49-F238E27FC236}">
                <a16:creationId xmlns:a16="http://schemas.microsoft.com/office/drawing/2014/main" id="{2823067B-0F43-F23E-D60C-529B4624BF87}"/>
              </a:ext>
            </a:extLst>
          </p:cNvPr>
          <p:cNvSpPr/>
          <p:nvPr/>
        </p:nvSpPr>
        <p:spPr>
          <a:xfrm>
            <a:off x="6939128"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Transport</a:t>
            </a:r>
          </a:p>
        </p:txBody>
      </p:sp>
      <p:sp>
        <p:nvSpPr>
          <p:cNvPr id="12" name="Rectangle: Rounded Corners 11">
            <a:extLst>
              <a:ext uri="{FF2B5EF4-FFF2-40B4-BE49-F238E27FC236}">
                <a16:creationId xmlns:a16="http://schemas.microsoft.com/office/drawing/2014/main" id="{D73652E0-685A-215E-E277-293A2139CE2C}"/>
              </a:ext>
            </a:extLst>
          </p:cNvPr>
          <p:cNvSpPr/>
          <p:nvPr/>
        </p:nvSpPr>
        <p:spPr>
          <a:xfrm>
            <a:off x="10218154"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Economic Life Cycle Costing</a:t>
            </a:r>
          </a:p>
        </p:txBody>
      </p:sp>
      <p:sp>
        <p:nvSpPr>
          <p:cNvPr id="13" name="Rectangle: Rounded Corners 12">
            <a:extLst>
              <a:ext uri="{FF2B5EF4-FFF2-40B4-BE49-F238E27FC236}">
                <a16:creationId xmlns:a16="http://schemas.microsoft.com/office/drawing/2014/main" id="{561EF13C-13C5-1BB0-B0D6-ADA20471D61F}"/>
              </a:ext>
            </a:extLst>
          </p:cNvPr>
          <p:cNvSpPr/>
          <p:nvPr/>
        </p:nvSpPr>
        <p:spPr>
          <a:xfrm>
            <a:off x="8593361" y="135047"/>
            <a:ext cx="1563329" cy="678426"/>
          </a:xfrm>
          <a:prstGeom prst="roundRect">
            <a:avLst/>
          </a:prstGeom>
          <a:gradFill flip="none" rotWithShape="1">
            <a:gsLst>
              <a:gs pos="0">
                <a:schemeClr val="accent6"/>
              </a:gs>
              <a:gs pos="100000">
                <a:schemeClr val="bg2"/>
              </a:gs>
            </a:gsLst>
            <a:lin ang="5400000" scaled="1"/>
            <a:tileRect/>
          </a:gradFill>
          <a:ln w="57150">
            <a:solidFill>
              <a:schemeClr val="accent5"/>
            </a:solid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End of Life</a:t>
            </a:r>
          </a:p>
        </p:txBody>
      </p:sp>
      <p:sp>
        <p:nvSpPr>
          <p:cNvPr id="17" name="Title 1">
            <a:extLst>
              <a:ext uri="{FF2B5EF4-FFF2-40B4-BE49-F238E27FC236}">
                <a16:creationId xmlns:a16="http://schemas.microsoft.com/office/drawing/2014/main" id="{A806C718-096D-5283-3456-3825473571DE}"/>
              </a:ext>
            </a:extLst>
          </p:cNvPr>
          <p:cNvSpPr>
            <a:spLocks noGrp="1"/>
          </p:cNvSpPr>
          <p:nvPr>
            <p:ph type="title"/>
          </p:nvPr>
        </p:nvSpPr>
        <p:spPr>
          <a:xfrm>
            <a:off x="368836" y="884903"/>
            <a:ext cx="5543014" cy="423285"/>
          </a:xfrm>
        </p:spPr>
        <p:txBody>
          <a:bodyPr>
            <a:normAutofit fontScale="90000"/>
          </a:bodyPr>
          <a:lstStyle/>
          <a:p>
            <a:r>
              <a:rPr lang="en-GB"/>
              <a:t>End of Life Impact Analysis  </a:t>
            </a:r>
          </a:p>
        </p:txBody>
      </p:sp>
      <p:graphicFrame>
        <p:nvGraphicFramePr>
          <p:cNvPr id="2" name="Chart 1">
            <a:extLst>
              <a:ext uri="{FF2B5EF4-FFF2-40B4-BE49-F238E27FC236}">
                <a16:creationId xmlns:a16="http://schemas.microsoft.com/office/drawing/2014/main" id="{E4E9F498-2B64-7AC1-E741-9FD02F642488}"/>
              </a:ext>
            </a:extLst>
          </p:cNvPr>
          <p:cNvGraphicFramePr/>
          <p:nvPr>
            <p:extLst>
              <p:ext uri="{D42A27DB-BD31-4B8C-83A1-F6EECF244321}">
                <p14:modId xmlns:p14="http://schemas.microsoft.com/office/powerpoint/2010/main" val="2456398604"/>
              </p:ext>
            </p:extLst>
          </p:nvPr>
        </p:nvGraphicFramePr>
        <p:xfrm>
          <a:off x="2051880" y="1661640"/>
          <a:ext cx="8315785" cy="443508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117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E69888-B27C-8E2F-D593-DA60DA7F37A8}"/>
              </a:ext>
            </a:extLst>
          </p:cNvPr>
          <p:cNvPicPr>
            <a:picLocks noChangeAspect="1"/>
          </p:cNvPicPr>
          <p:nvPr/>
        </p:nvPicPr>
        <p:blipFill>
          <a:blip r:embed="rId3"/>
          <a:stretch>
            <a:fillRect/>
          </a:stretch>
        </p:blipFill>
        <p:spPr>
          <a:xfrm>
            <a:off x="0" y="3985260"/>
            <a:ext cx="685896" cy="2926079"/>
          </a:xfrm>
          <a:prstGeom prst="rect">
            <a:avLst/>
          </a:prstGeom>
        </p:spPr>
      </p:pic>
      <p:pic>
        <p:nvPicPr>
          <p:cNvPr id="15" name="Picture 14">
            <a:extLst>
              <a:ext uri="{FF2B5EF4-FFF2-40B4-BE49-F238E27FC236}">
                <a16:creationId xmlns:a16="http://schemas.microsoft.com/office/drawing/2014/main" id="{6E2A4485-B027-3222-301D-B47504A26892}"/>
              </a:ext>
            </a:extLst>
          </p:cNvPr>
          <p:cNvPicPr>
            <a:picLocks noChangeAspect="1"/>
          </p:cNvPicPr>
          <p:nvPr/>
        </p:nvPicPr>
        <p:blipFill>
          <a:blip r:embed="rId4"/>
          <a:stretch>
            <a:fillRect/>
          </a:stretch>
        </p:blipFill>
        <p:spPr>
          <a:xfrm>
            <a:off x="7185989" y="853153"/>
            <a:ext cx="5006011" cy="6004847"/>
          </a:xfrm>
          <a:prstGeom prst="rect">
            <a:avLst/>
          </a:prstGeom>
        </p:spPr>
      </p:pic>
      <p:sp>
        <p:nvSpPr>
          <p:cNvPr id="6" name="Rectangle 5">
            <a:extLst>
              <a:ext uri="{FF2B5EF4-FFF2-40B4-BE49-F238E27FC236}">
                <a16:creationId xmlns:a16="http://schemas.microsoft.com/office/drawing/2014/main" id="{A53097A2-2CDA-39CB-7F82-0BAD625D1604}"/>
              </a:ext>
            </a:extLst>
          </p:cNvPr>
          <p:cNvSpPr/>
          <p:nvPr/>
        </p:nvSpPr>
        <p:spPr>
          <a:xfrm>
            <a:off x="0" y="-31750"/>
            <a:ext cx="12192000" cy="8849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7E738AAD-780B-573A-60B3-063F3317FC5A}"/>
              </a:ext>
            </a:extLst>
          </p:cNvPr>
          <p:cNvSpPr/>
          <p:nvPr/>
        </p:nvSpPr>
        <p:spPr>
          <a:xfrm>
            <a:off x="425236" y="123238"/>
            <a:ext cx="1563329" cy="678426"/>
          </a:xfrm>
          <a:prstGeom prst="roundRect">
            <a:avLst/>
          </a:prstGeom>
          <a:gradFill flip="none" rotWithShape="1">
            <a:gsLst>
              <a:gs pos="0">
                <a:schemeClr val="accent6"/>
              </a:gs>
              <a:gs pos="100000">
                <a:schemeClr val="bg2"/>
              </a:gs>
            </a:gsLst>
            <a:lin ang="5400000" scaled="1"/>
            <a:tileRect/>
          </a:gradFill>
          <a:ln w="57150">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Introduction</a:t>
            </a:r>
          </a:p>
        </p:txBody>
      </p:sp>
      <p:sp>
        <p:nvSpPr>
          <p:cNvPr id="8" name="Rectangle: Rounded Corners 7">
            <a:extLst>
              <a:ext uri="{FF2B5EF4-FFF2-40B4-BE49-F238E27FC236}">
                <a16:creationId xmlns:a16="http://schemas.microsoft.com/office/drawing/2014/main" id="{4A763B0F-D664-BF20-543C-CC872023D842}"/>
              </a:ext>
            </a:extLst>
          </p:cNvPr>
          <p:cNvSpPr/>
          <p:nvPr/>
        </p:nvSpPr>
        <p:spPr>
          <a:xfrm>
            <a:off x="2057389" y="135047"/>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NCA Cathode Production</a:t>
            </a:r>
          </a:p>
        </p:txBody>
      </p:sp>
      <p:sp>
        <p:nvSpPr>
          <p:cNvPr id="9" name="Rectangle: Rounded Corners 8">
            <a:extLst>
              <a:ext uri="{FF2B5EF4-FFF2-40B4-BE49-F238E27FC236}">
                <a16:creationId xmlns:a16="http://schemas.microsoft.com/office/drawing/2014/main" id="{BE76C184-39D1-413C-278E-2B8D9C31BB59}"/>
              </a:ext>
            </a:extLst>
          </p:cNvPr>
          <p:cNvSpPr/>
          <p:nvPr/>
        </p:nvSpPr>
        <p:spPr>
          <a:xfrm>
            <a:off x="3689542"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Remaining Production</a:t>
            </a:r>
          </a:p>
        </p:txBody>
      </p:sp>
      <p:sp>
        <p:nvSpPr>
          <p:cNvPr id="10" name="Rectangle: Rounded Corners 9">
            <a:extLst>
              <a:ext uri="{FF2B5EF4-FFF2-40B4-BE49-F238E27FC236}">
                <a16:creationId xmlns:a16="http://schemas.microsoft.com/office/drawing/2014/main" id="{3695EC87-D3F3-F988-8A14-8F24B43B75DF}"/>
              </a:ext>
            </a:extLst>
          </p:cNvPr>
          <p:cNvSpPr/>
          <p:nvPr/>
        </p:nvSpPr>
        <p:spPr>
          <a:xfrm>
            <a:off x="5314335"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Use Phase</a:t>
            </a:r>
          </a:p>
        </p:txBody>
      </p:sp>
      <p:sp>
        <p:nvSpPr>
          <p:cNvPr id="11" name="Rectangle: Rounded Corners 10">
            <a:extLst>
              <a:ext uri="{FF2B5EF4-FFF2-40B4-BE49-F238E27FC236}">
                <a16:creationId xmlns:a16="http://schemas.microsoft.com/office/drawing/2014/main" id="{2823067B-0F43-F23E-D60C-529B4624BF87}"/>
              </a:ext>
            </a:extLst>
          </p:cNvPr>
          <p:cNvSpPr/>
          <p:nvPr/>
        </p:nvSpPr>
        <p:spPr>
          <a:xfrm>
            <a:off x="6939128"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Transport</a:t>
            </a:r>
          </a:p>
        </p:txBody>
      </p:sp>
      <p:sp>
        <p:nvSpPr>
          <p:cNvPr id="12" name="Rectangle: Rounded Corners 11">
            <a:extLst>
              <a:ext uri="{FF2B5EF4-FFF2-40B4-BE49-F238E27FC236}">
                <a16:creationId xmlns:a16="http://schemas.microsoft.com/office/drawing/2014/main" id="{D73652E0-685A-215E-E277-293A2139CE2C}"/>
              </a:ext>
            </a:extLst>
          </p:cNvPr>
          <p:cNvSpPr/>
          <p:nvPr/>
        </p:nvSpPr>
        <p:spPr>
          <a:xfrm>
            <a:off x="8571282"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End of Life</a:t>
            </a:r>
          </a:p>
        </p:txBody>
      </p:sp>
      <p:sp>
        <p:nvSpPr>
          <p:cNvPr id="13" name="Rectangle: Rounded Corners 12">
            <a:extLst>
              <a:ext uri="{FF2B5EF4-FFF2-40B4-BE49-F238E27FC236}">
                <a16:creationId xmlns:a16="http://schemas.microsoft.com/office/drawing/2014/main" id="{561EF13C-13C5-1BB0-B0D6-ADA20471D61F}"/>
              </a:ext>
            </a:extLst>
          </p:cNvPr>
          <p:cNvSpPr/>
          <p:nvPr/>
        </p:nvSpPr>
        <p:spPr>
          <a:xfrm>
            <a:off x="10203436" y="123238"/>
            <a:ext cx="1563329" cy="678426"/>
          </a:xfrm>
          <a:prstGeom prst="roundRect">
            <a:avLst/>
          </a:prstGeom>
          <a:gradFill flip="none" rotWithShape="1">
            <a:gsLst>
              <a:gs pos="0">
                <a:schemeClr val="accent6"/>
              </a:gs>
              <a:gs pos="100000">
                <a:schemeClr val="bg2"/>
              </a:gs>
            </a:gsLst>
            <a:lin ang="5400000" scaled="1"/>
            <a:tileRect/>
          </a:gradFill>
          <a:ln w="57150">
            <a:solidFill>
              <a:schemeClr val="accent5"/>
            </a:solid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Economic Life Cycle Costing</a:t>
            </a:r>
          </a:p>
        </p:txBody>
      </p:sp>
      <p:sp>
        <p:nvSpPr>
          <p:cNvPr id="17" name="Title 1">
            <a:extLst>
              <a:ext uri="{FF2B5EF4-FFF2-40B4-BE49-F238E27FC236}">
                <a16:creationId xmlns:a16="http://schemas.microsoft.com/office/drawing/2014/main" id="{A806C718-096D-5283-3456-3825473571DE}"/>
              </a:ext>
            </a:extLst>
          </p:cNvPr>
          <p:cNvSpPr>
            <a:spLocks noGrp="1"/>
          </p:cNvSpPr>
          <p:nvPr>
            <p:ph type="title"/>
          </p:nvPr>
        </p:nvSpPr>
        <p:spPr>
          <a:xfrm>
            <a:off x="-1" y="853153"/>
            <a:ext cx="9571597" cy="451860"/>
          </a:xfrm>
        </p:spPr>
        <p:txBody>
          <a:bodyPr>
            <a:normAutofit fontScale="90000"/>
          </a:bodyPr>
          <a:lstStyle/>
          <a:p>
            <a:r>
              <a:rPr lang="en-GB"/>
              <a:t>Economic Life Cycle Costing – Key Raw Materials</a:t>
            </a:r>
          </a:p>
        </p:txBody>
      </p:sp>
      <p:graphicFrame>
        <p:nvGraphicFramePr>
          <p:cNvPr id="16" name="Table 15">
            <a:extLst>
              <a:ext uri="{FF2B5EF4-FFF2-40B4-BE49-F238E27FC236}">
                <a16:creationId xmlns:a16="http://schemas.microsoft.com/office/drawing/2014/main" id="{1BA6F5AD-1809-F371-9ACB-AA9387E2144D}"/>
              </a:ext>
            </a:extLst>
          </p:cNvPr>
          <p:cNvGraphicFramePr>
            <a:graphicFrameLocks noGrp="1"/>
          </p:cNvGraphicFramePr>
          <p:nvPr>
            <p:extLst>
              <p:ext uri="{D42A27DB-BD31-4B8C-83A1-F6EECF244321}">
                <p14:modId xmlns:p14="http://schemas.microsoft.com/office/powerpoint/2010/main" val="1881681519"/>
              </p:ext>
            </p:extLst>
          </p:nvPr>
        </p:nvGraphicFramePr>
        <p:xfrm>
          <a:off x="144408" y="1557611"/>
          <a:ext cx="6959599" cy="2667000"/>
        </p:xfrm>
        <a:graphic>
          <a:graphicData uri="http://schemas.openxmlformats.org/drawingml/2006/table">
            <a:tbl>
              <a:tblPr firstRow="1" bandRow="1">
                <a:tableStyleId>{5C22544A-7EE6-4342-B048-85BDC9FD1C3A}</a:tableStyleId>
              </a:tblPr>
              <a:tblGrid>
                <a:gridCol w="2113188">
                  <a:extLst>
                    <a:ext uri="{9D8B030D-6E8A-4147-A177-3AD203B41FA5}">
                      <a16:colId xmlns:a16="http://schemas.microsoft.com/office/drawing/2014/main" val="2598563330"/>
                    </a:ext>
                  </a:extLst>
                </a:gridCol>
                <a:gridCol w="1012305">
                  <a:extLst>
                    <a:ext uri="{9D8B030D-6E8A-4147-A177-3AD203B41FA5}">
                      <a16:colId xmlns:a16="http://schemas.microsoft.com/office/drawing/2014/main" val="2245145873"/>
                    </a:ext>
                  </a:extLst>
                </a:gridCol>
                <a:gridCol w="1644996">
                  <a:extLst>
                    <a:ext uri="{9D8B030D-6E8A-4147-A177-3AD203B41FA5}">
                      <a16:colId xmlns:a16="http://schemas.microsoft.com/office/drawing/2014/main" val="3392759301"/>
                    </a:ext>
                  </a:extLst>
                </a:gridCol>
                <a:gridCol w="1366612">
                  <a:extLst>
                    <a:ext uri="{9D8B030D-6E8A-4147-A177-3AD203B41FA5}">
                      <a16:colId xmlns:a16="http://schemas.microsoft.com/office/drawing/2014/main" val="2472788337"/>
                    </a:ext>
                  </a:extLst>
                </a:gridCol>
                <a:gridCol w="822498">
                  <a:extLst>
                    <a:ext uri="{9D8B030D-6E8A-4147-A177-3AD203B41FA5}">
                      <a16:colId xmlns:a16="http://schemas.microsoft.com/office/drawing/2014/main" val="3918228747"/>
                    </a:ext>
                  </a:extLst>
                </a:gridCol>
              </a:tblGrid>
              <a:tr h="381000">
                <a:tc>
                  <a:txBody>
                    <a:bodyPr/>
                    <a:lstStyle/>
                    <a:p>
                      <a:pPr fontAlgn="b"/>
                      <a:r>
                        <a:rPr lang="en-US" sz="1100">
                          <a:effectLst/>
                        </a:rPr>
                        <a:t>Material Pricing</a:t>
                      </a:r>
                      <a:endParaRPr lang="en-US" sz="1100" b="1">
                        <a:solidFill>
                          <a:srgbClr val="FFFFFF"/>
                        </a:solidFill>
                        <a:effectLst/>
                        <a:latin typeface="Calibri" panose="020F0502020204030204" pitchFamily="34" charset="0"/>
                      </a:endParaRPr>
                    </a:p>
                  </a:txBody>
                  <a:tcPr marL="9525" marR="9525" marT="9525" anchor="b"/>
                </a:tc>
                <a:tc>
                  <a:txBody>
                    <a:bodyPr/>
                    <a:lstStyle/>
                    <a:p>
                      <a:pPr algn="ctr" fontAlgn="b"/>
                      <a:r>
                        <a:rPr lang="en-US" sz="1100">
                          <a:effectLst/>
                        </a:rPr>
                        <a:t>Mass (kg)</a:t>
                      </a:r>
                      <a:endParaRPr lang="en-US" sz="1100" b="1">
                        <a:solidFill>
                          <a:srgbClr val="FFFFFF"/>
                        </a:solidFill>
                        <a:effectLst/>
                        <a:latin typeface="Calibri" panose="020F0502020204030204" pitchFamily="34" charset="0"/>
                      </a:endParaRPr>
                    </a:p>
                  </a:txBody>
                  <a:tcPr marL="9525" marR="9525" marT="9525" anchor="b"/>
                </a:tc>
                <a:tc>
                  <a:txBody>
                    <a:bodyPr/>
                    <a:lstStyle/>
                    <a:p>
                      <a:pPr algn="ctr" fontAlgn="b"/>
                      <a:r>
                        <a:rPr lang="en-US" sz="1100">
                          <a:effectLst/>
                        </a:rPr>
                        <a:t>Cost per tonne</a:t>
                      </a:r>
                      <a:endParaRPr lang="en-US" sz="1100" b="1">
                        <a:solidFill>
                          <a:srgbClr val="FFFFFF"/>
                        </a:solidFill>
                        <a:effectLst/>
                        <a:latin typeface="Calibri" panose="020F0502020204030204" pitchFamily="34" charset="0"/>
                      </a:endParaRPr>
                    </a:p>
                  </a:txBody>
                  <a:tcPr marL="9525" marR="9525" marT="9525" anchor="b"/>
                </a:tc>
                <a:tc>
                  <a:txBody>
                    <a:bodyPr/>
                    <a:lstStyle/>
                    <a:p>
                      <a:pPr algn="ctr" fontAlgn="b"/>
                      <a:r>
                        <a:rPr lang="en-US" sz="1100">
                          <a:effectLst/>
                        </a:rPr>
                        <a:t>Material Cost</a:t>
                      </a:r>
                      <a:endParaRPr lang="en-US" sz="1100" b="1">
                        <a:solidFill>
                          <a:srgbClr val="FFFFFF"/>
                        </a:solidFill>
                        <a:effectLst/>
                        <a:latin typeface="Calibri" panose="020F0502020204030204" pitchFamily="34" charset="0"/>
                      </a:endParaRPr>
                    </a:p>
                  </a:txBody>
                  <a:tcPr marL="9525" marR="9525" marT="9525" anchor="b"/>
                </a:tc>
                <a:tc>
                  <a:txBody>
                    <a:bodyPr/>
                    <a:lstStyle/>
                    <a:p>
                      <a:pPr algn="ctr" fontAlgn="b"/>
                      <a:r>
                        <a:rPr lang="en-US" sz="1100">
                          <a:effectLst/>
                        </a:rPr>
                        <a:t>% of Total</a:t>
                      </a:r>
                      <a:endParaRPr lang="en-US" sz="1100" b="1">
                        <a:solidFill>
                          <a:srgbClr val="FFFFFF"/>
                        </a:solidFill>
                        <a:effectLst/>
                        <a:latin typeface="Calibri" panose="020F0502020204030204" pitchFamily="34" charset="0"/>
                      </a:endParaRPr>
                    </a:p>
                  </a:txBody>
                  <a:tcPr marL="9525" marR="9525" marT="9525" anchor="b"/>
                </a:tc>
                <a:extLst>
                  <a:ext uri="{0D108BD9-81ED-4DB2-BD59-A6C34878D82A}">
                    <a16:rowId xmlns:a16="http://schemas.microsoft.com/office/drawing/2014/main" val="1344975350"/>
                  </a:ext>
                </a:extLst>
              </a:tr>
              <a:tr h="381000">
                <a:tc>
                  <a:txBody>
                    <a:bodyPr/>
                    <a:lstStyle/>
                    <a:p>
                      <a:pPr fontAlgn="b"/>
                      <a:r>
                        <a:rPr lang="en-US" sz="1100">
                          <a:effectLst/>
                        </a:rPr>
                        <a:t>Lithium </a:t>
                      </a:r>
                      <a:endParaRPr lang="en-US" sz="1100">
                        <a:effectLst/>
                        <a:latin typeface="Calibri" panose="020F0502020204030204" pitchFamily="34" charset="0"/>
                      </a:endParaRPr>
                    </a:p>
                  </a:txBody>
                  <a:tcPr marL="9525" marR="9525" marT="9525" anchor="b"/>
                </a:tc>
                <a:tc>
                  <a:txBody>
                    <a:bodyPr/>
                    <a:lstStyle/>
                    <a:p>
                      <a:pPr algn="ctr" fontAlgn="b"/>
                      <a:r>
                        <a:rPr lang="en-US" sz="1100">
                          <a:effectLst/>
                        </a:rPr>
                        <a:t>37.28</a:t>
                      </a:r>
                      <a:endParaRPr lang="en-US" sz="1100">
                        <a:effectLst/>
                        <a:latin typeface="Calibri" panose="020F0502020204030204" pitchFamily="34" charset="0"/>
                      </a:endParaRPr>
                    </a:p>
                  </a:txBody>
                  <a:tcPr marL="9525" marR="9525" marT="9525" anchor="b"/>
                </a:tc>
                <a:tc>
                  <a:txBody>
                    <a:bodyPr/>
                    <a:lstStyle/>
                    <a:p>
                      <a:pPr algn="ctr" fontAlgn="b"/>
                      <a:r>
                        <a:rPr lang="en-US" sz="1100">
                          <a:effectLst/>
                        </a:rPr>
                        <a:t>36,342</a:t>
                      </a:r>
                      <a:endParaRPr lang="en-US" sz="1100">
                        <a:effectLst/>
                        <a:latin typeface="Calibri" panose="020F0502020204030204" pitchFamily="34" charset="0"/>
                      </a:endParaRPr>
                    </a:p>
                  </a:txBody>
                  <a:tcPr marL="9525" marR="9525" marT="9525" anchor="b"/>
                </a:tc>
                <a:tc>
                  <a:txBody>
                    <a:bodyPr/>
                    <a:lstStyle/>
                    <a:p>
                      <a:pPr algn="ctr" fontAlgn="b"/>
                      <a:r>
                        <a:rPr lang="en-US" sz="1100">
                          <a:effectLst/>
                        </a:rPr>
                        <a:t>1,354.83</a:t>
                      </a:r>
                      <a:endParaRPr lang="en-US" sz="1100">
                        <a:effectLst/>
                        <a:latin typeface="Calibri" panose="020F0502020204030204" pitchFamily="34" charset="0"/>
                      </a:endParaRPr>
                    </a:p>
                  </a:txBody>
                  <a:tcPr marL="9525" marR="9525" marT="9525" anchor="b"/>
                </a:tc>
                <a:tc>
                  <a:txBody>
                    <a:bodyPr/>
                    <a:lstStyle/>
                    <a:p>
                      <a:pPr algn="ctr" fontAlgn="b"/>
                      <a:r>
                        <a:rPr lang="en-US" sz="1100">
                          <a:effectLst/>
                        </a:rPr>
                        <a:t>35.45%</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2839682468"/>
                  </a:ext>
                </a:extLst>
              </a:tr>
              <a:tr h="381000">
                <a:tc>
                  <a:txBody>
                    <a:bodyPr/>
                    <a:lstStyle/>
                    <a:p>
                      <a:pPr fontAlgn="b"/>
                      <a:r>
                        <a:rPr lang="en-US" sz="1100">
                          <a:effectLst/>
                        </a:rPr>
                        <a:t>Graphite</a:t>
                      </a:r>
                      <a:endParaRPr lang="en-US" sz="1100">
                        <a:effectLst/>
                        <a:latin typeface="Calibri" panose="020F0502020204030204" pitchFamily="34" charset="0"/>
                      </a:endParaRPr>
                    </a:p>
                  </a:txBody>
                  <a:tcPr marL="9525" marR="9525" marT="9525" anchor="b"/>
                </a:tc>
                <a:tc>
                  <a:txBody>
                    <a:bodyPr/>
                    <a:lstStyle/>
                    <a:p>
                      <a:pPr algn="ctr" fontAlgn="b"/>
                      <a:r>
                        <a:rPr lang="en-US" sz="1100">
                          <a:effectLst/>
                        </a:rPr>
                        <a:t>116.74</a:t>
                      </a:r>
                      <a:endParaRPr lang="en-US" sz="1100">
                        <a:effectLst/>
                        <a:latin typeface="Calibri" panose="020F0502020204030204" pitchFamily="34" charset="0"/>
                      </a:endParaRPr>
                    </a:p>
                  </a:txBody>
                  <a:tcPr marL="9525" marR="9525" marT="9525" anchor="b"/>
                </a:tc>
                <a:tc>
                  <a:txBody>
                    <a:bodyPr/>
                    <a:lstStyle/>
                    <a:p>
                      <a:pPr algn="ctr" fontAlgn="b"/>
                      <a:r>
                        <a:rPr lang="en-US" sz="1100">
                          <a:effectLst/>
                        </a:rPr>
                        <a:t>3,650</a:t>
                      </a:r>
                      <a:endParaRPr lang="en-US" sz="1100">
                        <a:effectLst/>
                        <a:latin typeface="Calibri" panose="020F0502020204030204" pitchFamily="34" charset="0"/>
                      </a:endParaRPr>
                    </a:p>
                  </a:txBody>
                  <a:tcPr marL="9525" marR="9525" marT="9525" anchor="b"/>
                </a:tc>
                <a:tc>
                  <a:txBody>
                    <a:bodyPr/>
                    <a:lstStyle/>
                    <a:p>
                      <a:pPr algn="ctr" fontAlgn="b"/>
                      <a:r>
                        <a:rPr lang="en-US" sz="1100">
                          <a:effectLst/>
                        </a:rPr>
                        <a:t>426.10</a:t>
                      </a:r>
                      <a:endParaRPr lang="en-US" sz="1100">
                        <a:effectLst/>
                        <a:latin typeface="Calibri" panose="020F0502020204030204" pitchFamily="34" charset="0"/>
                      </a:endParaRPr>
                    </a:p>
                  </a:txBody>
                  <a:tcPr marL="9525" marR="9525" marT="9525" anchor="b"/>
                </a:tc>
                <a:tc>
                  <a:txBody>
                    <a:bodyPr/>
                    <a:lstStyle/>
                    <a:p>
                      <a:pPr algn="ctr" fontAlgn="b"/>
                      <a:r>
                        <a:rPr lang="en-US" sz="1100">
                          <a:effectLst/>
                        </a:rPr>
                        <a:t>11.15%</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551345407"/>
                  </a:ext>
                </a:extLst>
              </a:tr>
              <a:tr h="381000">
                <a:tc>
                  <a:txBody>
                    <a:bodyPr/>
                    <a:lstStyle/>
                    <a:p>
                      <a:pPr fontAlgn="b"/>
                      <a:r>
                        <a:rPr lang="en-US" sz="1100">
                          <a:effectLst/>
                        </a:rPr>
                        <a:t>Nickel</a:t>
                      </a:r>
                      <a:endParaRPr lang="en-US" sz="1100">
                        <a:effectLst/>
                        <a:latin typeface="Calibri" panose="020F0502020204030204" pitchFamily="34" charset="0"/>
                      </a:endParaRPr>
                    </a:p>
                  </a:txBody>
                  <a:tcPr marL="9525" marR="9525" marT="9525" anchor="b"/>
                </a:tc>
                <a:tc>
                  <a:txBody>
                    <a:bodyPr/>
                    <a:lstStyle/>
                    <a:p>
                      <a:pPr algn="ctr" fontAlgn="b"/>
                      <a:r>
                        <a:rPr lang="en-US" sz="1100">
                          <a:effectLst/>
                        </a:rPr>
                        <a:t>65.09</a:t>
                      </a:r>
                      <a:endParaRPr lang="en-US" sz="1100">
                        <a:effectLst/>
                        <a:latin typeface="Calibri" panose="020F0502020204030204" pitchFamily="34" charset="0"/>
                      </a:endParaRPr>
                    </a:p>
                  </a:txBody>
                  <a:tcPr marL="9525" marR="9525" marT="9525" anchor="b"/>
                </a:tc>
                <a:tc>
                  <a:txBody>
                    <a:bodyPr/>
                    <a:lstStyle/>
                    <a:p>
                      <a:pPr algn="ctr" fontAlgn="b"/>
                      <a:r>
                        <a:rPr lang="en-US" sz="1100">
                          <a:effectLst/>
                        </a:rPr>
                        <a:t>23,000</a:t>
                      </a:r>
                      <a:endParaRPr lang="en-US" sz="1100">
                        <a:effectLst/>
                        <a:latin typeface="Calibri" panose="020F0502020204030204" pitchFamily="34" charset="0"/>
                      </a:endParaRPr>
                    </a:p>
                  </a:txBody>
                  <a:tcPr marL="9525" marR="9525" marT="9525" anchor="b"/>
                </a:tc>
                <a:tc>
                  <a:txBody>
                    <a:bodyPr/>
                    <a:lstStyle/>
                    <a:p>
                      <a:pPr algn="ctr" fontAlgn="b"/>
                      <a:r>
                        <a:rPr lang="en-US" sz="1100">
                          <a:effectLst/>
                        </a:rPr>
                        <a:t>1,497.07</a:t>
                      </a:r>
                      <a:endParaRPr lang="en-US" sz="1100">
                        <a:effectLst/>
                        <a:latin typeface="Calibri" panose="020F0502020204030204" pitchFamily="34" charset="0"/>
                      </a:endParaRPr>
                    </a:p>
                  </a:txBody>
                  <a:tcPr marL="9525" marR="9525" marT="9525" anchor="b"/>
                </a:tc>
                <a:tc>
                  <a:txBody>
                    <a:bodyPr/>
                    <a:lstStyle/>
                    <a:p>
                      <a:pPr algn="ctr" fontAlgn="b"/>
                      <a:r>
                        <a:rPr lang="en-US" sz="1100">
                          <a:effectLst/>
                        </a:rPr>
                        <a:t>39.17%</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2335182959"/>
                  </a:ext>
                </a:extLst>
              </a:tr>
              <a:tr h="381000">
                <a:tc>
                  <a:txBody>
                    <a:bodyPr/>
                    <a:lstStyle/>
                    <a:p>
                      <a:pPr fontAlgn="b"/>
                      <a:r>
                        <a:rPr lang="en-US" sz="1100">
                          <a:effectLst/>
                        </a:rPr>
                        <a:t>Aluminium  </a:t>
                      </a:r>
                      <a:endParaRPr lang="en-US" sz="1100">
                        <a:effectLst/>
                        <a:latin typeface="Calibri" panose="020F0502020204030204" pitchFamily="34" charset="0"/>
                      </a:endParaRPr>
                    </a:p>
                  </a:txBody>
                  <a:tcPr marL="9525" marR="9525" marT="9525" anchor="b"/>
                </a:tc>
                <a:tc>
                  <a:txBody>
                    <a:bodyPr/>
                    <a:lstStyle/>
                    <a:p>
                      <a:pPr algn="ctr" fontAlgn="b"/>
                      <a:r>
                        <a:rPr lang="en-US" sz="1100">
                          <a:effectLst/>
                        </a:rPr>
                        <a:t>46.90</a:t>
                      </a:r>
                      <a:endParaRPr lang="en-US" sz="1100">
                        <a:effectLst/>
                        <a:latin typeface="Calibri" panose="020F0502020204030204" pitchFamily="34" charset="0"/>
                      </a:endParaRPr>
                    </a:p>
                  </a:txBody>
                  <a:tcPr marL="9525" marR="9525" marT="9525" anchor="b"/>
                </a:tc>
                <a:tc>
                  <a:txBody>
                    <a:bodyPr/>
                    <a:lstStyle/>
                    <a:p>
                      <a:pPr algn="ctr" fontAlgn="b"/>
                      <a:r>
                        <a:rPr lang="en-US" sz="1100">
                          <a:effectLst/>
                        </a:rPr>
                        <a:t>2,335</a:t>
                      </a:r>
                      <a:endParaRPr lang="en-US" sz="1100">
                        <a:effectLst/>
                        <a:latin typeface="Calibri" panose="020F0502020204030204" pitchFamily="34" charset="0"/>
                      </a:endParaRPr>
                    </a:p>
                  </a:txBody>
                  <a:tcPr marL="9525" marR="9525" marT="9525" anchor="b"/>
                </a:tc>
                <a:tc>
                  <a:txBody>
                    <a:bodyPr/>
                    <a:lstStyle/>
                    <a:p>
                      <a:pPr algn="ctr" fontAlgn="b"/>
                      <a:r>
                        <a:rPr lang="en-US" sz="1100">
                          <a:effectLst/>
                        </a:rPr>
                        <a:t>109.51</a:t>
                      </a:r>
                      <a:endParaRPr lang="en-US" sz="1100">
                        <a:effectLst/>
                        <a:latin typeface="Calibri" panose="020F0502020204030204" pitchFamily="34" charset="0"/>
                      </a:endParaRPr>
                    </a:p>
                  </a:txBody>
                  <a:tcPr marL="9525" marR="9525" marT="9525" anchor="b"/>
                </a:tc>
                <a:tc>
                  <a:txBody>
                    <a:bodyPr/>
                    <a:lstStyle/>
                    <a:p>
                      <a:pPr algn="ctr" fontAlgn="b"/>
                      <a:r>
                        <a:rPr lang="en-US" sz="1100">
                          <a:effectLst/>
                        </a:rPr>
                        <a:t>2.87%</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3085350660"/>
                  </a:ext>
                </a:extLst>
              </a:tr>
              <a:tr h="381000">
                <a:tc>
                  <a:txBody>
                    <a:bodyPr/>
                    <a:lstStyle/>
                    <a:p>
                      <a:pPr fontAlgn="b"/>
                      <a:r>
                        <a:rPr lang="en-US" sz="1100">
                          <a:effectLst/>
                        </a:rPr>
                        <a:t>Cobalt</a:t>
                      </a:r>
                      <a:endParaRPr lang="en-US" sz="1100">
                        <a:effectLst/>
                        <a:latin typeface="Calibri" panose="020F0502020204030204" pitchFamily="34" charset="0"/>
                      </a:endParaRPr>
                    </a:p>
                  </a:txBody>
                  <a:tcPr marL="9525" marR="9525" marT="9525" anchor="b"/>
                </a:tc>
                <a:tc>
                  <a:txBody>
                    <a:bodyPr/>
                    <a:lstStyle/>
                    <a:p>
                      <a:pPr algn="ctr" fontAlgn="b"/>
                      <a:r>
                        <a:rPr lang="en-US" sz="1100">
                          <a:effectLst/>
                        </a:rPr>
                        <a:t>12.44</a:t>
                      </a:r>
                      <a:endParaRPr lang="en-US" sz="1100">
                        <a:effectLst/>
                        <a:latin typeface="Calibri" panose="020F0502020204030204" pitchFamily="34" charset="0"/>
                      </a:endParaRPr>
                    </a:p>
                  </a:txBody>
                  <a:tcPr marL="9525" marR="9525" marT="9525" anchor="b"/>
                </a:tc>
                <a:tc>
                  <a:txBody>
                    <a:bodyPr/>
                    <a:lstStyle/>
                    <a:p>
                      <a:pPr algn="ctr" fontAlgn="b"/>
                      <a:r>
                        <a:rPr lang="en-US" sz="1100">
                          <a:effectLst/>
                        </a:rPr>
                        <a:t>34,930</a:t>
                      </a:r>
                      <a:endParaRPr lang="en-US" sz="1100">
                        <a:effectLst/>
                        <a:latin typeface="Calibri" panose="020F0502020204030204" pitchFamily="34" charset="0"/>
                      </a:endParaRPr>
                    </a:p>
                  </a:txBody>
                  <a:tcPr marL="9525" marR="9525" marT="9525" anchor="b"/>
                </a:tc>
                <a:tc>
                  <a:txBody>
                    <a:bodyPr/>
                    <a:lstStyle/>
                    <a:p>
                      <a:pPr algn="ctr" fontAlgn="b"/>
                      <a:r>
                        <a:rPr lang="en-US" sz="1100">
                          <a:effectLst/>
                        </a:rPr>
                        <a:t>434.53</a:t>
                      </a:r>
                      <a:endParaRPr lang="en-US" sz="1100">
                        <a:effectLst/>
                        <a:latin typeface="Calibri" panose="020F0502020204030204" pitchFamily="34" charset="0"/>
                      </a:endParaRPr>
                    </a:p>
                  </a:txBody>
                  <a:tcPr marL="9525" marR="9525" marT="9525" anchor="b"/>
                </a:tc>
                <a:tc>
                  <a:txBody>
                    <a:bodyPr/>
                    <a:lstStyle/>
                    <a:p>
                      <a:pPr algn="ctr" fontAlgn="b"/>
                      <a:r>
                        <a:rPr lang="en-US" sz="1100">
                          <a:effectLst/>
                        </a:rPr>
                        <a:t>11.37%</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2839681983"/>
                  </a:ext>
                </a:extLst>
              </a:tr>
              <a:tr h="381000">
                <a:tc>
                  <a:txBody>
                    <a:bodyPr/>
                    <a:lstStyle/>
                    <a:p>
                      <a:pPr fontAlgn="b"/>
                      <a:r>
                        <a:rPr lang="en-US" sz="1100" b="1">
                          <a:effectLst/>
                        </a:rPr>
                        <a:t>Total</a:t>
                      </a:r>
                      <a:endParaRPr lang="en-US" sz="1100" b="1">
                        <a:solidFill>
                          <a:srgbClr val="FFFFFF"/>
                        </a:solidFill>
                        <a:effectLst/>
                        <a:latin typeface="Calibri" panose="020F0502020204030204" pitchFamily="34" charset="0"/>
                      </a:endParaRPr>
                    </a:p>
                  </a:txBody>
                  <a:tcPr marL="9525" marR="9525" marT="9525" anchor="b"/>
                </a:tc>
                <a:tc>
                  <a:txBody>
                    <a:bodyPr/>
                    <a:lstStyle/>
                    <a:p>
                      <a:pPr algn="ctr" fontAlgn="b"/>
                      <a:r>
                        <a:rPr lang="en-US" sz="1100" b="1">
                          <a:effectLst/>
                        </a:rPr>
                        <a:t>278.45</a:t>
                      </a:r>
                      <a:endParaRPr lang="en-US" sz="1100" b="1">
                        <a:solidFill>
                          <a:srgbClr val="FFFFFF"/>
                        </a:solidFill>
                        <a:effectLst/>
                        <a:latin typeface="Calibri" panose="020F0502020204030204" pitchFamily="34" charset="0"/>
                      </a:endParaRPr>
                    </a:p>
                  </a:txBody>
                  <a:tcPr marL="9525" marR="9525" marT="9525" anchor="b"/>
                </a:tc>
                <a:tc>
                  <a:txBody>
                    <a:bodyPr/>
                    <a:lstStyle/>
                    <a:p>
                      <a:pPr algn="ctr" fontAlgn="b"/>
                      <a:r>
                        <a:rPr lang="en-US" sz="1100" b="1">
                          <a:effectLst/>
                        </a:rPr>
                        <a:t>100,257</a:t>
                      </a:r>
                      <a:endParaRPr lang="en-US" sz="1100" b="1">
                        <a:solidFill>
                          <a:srgbClr val="FFFFFF"/>
                        </a:solidFill>
                        <a:effectLst/>
                        <a:latin typeface="Calibri" panose="020F0502020204030204" pitchFamily="34" charset="0"/>
                      </a:endParaRPr>
                    </a:p>
                  </a:txBody>
                  <a:tcPr marL="9525" marR="9525" marT="9525" anchor="b"/>
                </a:tc>
                <a:tc>
                  <a:txBody>
                    <a:bodyPr/>
                    <a:lstStyle/>
                    <a:p>
                      <a:pPr algn="ctr" fontAlgn="b"/>
                      <a:r>
                        <a:rPr lang="en-US" sz="1100" b="1">
                          <a:effectLst/>
                        </a:rPr>
                        <a:t>3,822.04</a:t>
                      </a:r>
                      <a:endParaRPr lang="en-US" sz="1100" b="1">
                        <a:solidFill>
                          <a:srgbClr val="FFFFFF"/>
                        </a:solidFill>
                        <a:effectLst/>
                        <a:latin typeface="Calibri" panose="020F0502020204030204" pitchFamily="34" charset="0"/>
                      </a:endParaRPr>
                    </a:p>
                  </a:txBody>
                  <a:tcPr marL="9525" marR="9525" marT="9525" anchor="b"/>
                </a:tc>
                <a:tc>
                  <a:txBody>
                    <a:bodyPr/>
                    <a:lstStyle/>
                    <a:p>
                      <a:pPr algn="ctr" fontAlgn="b"/>
                      <a:r>
                        <a:rPr lang="en-US" sz="1100" b="1">
                          <a:effectLst/>
                        </a:rPr>
                        <a:t>100.00%</a:t>
                      </a:r>
                      <a:endParaRPr lang="en-US" sz="1100" b="1">
                        <a:solidFill>
                          <a:srgbClr val="FFFFFF"/>
                        </a:solidFill>
                        <a:effectLst/>
                        <a:latin typeface="Calibri" panose="020F0502020204030204" pitchFamily="34" charset="0"/>
                      </a:endParaRPr>
                    </a:p>
                  </a:txBody>
                  <a:tcPr marL="9525" marR="9525" marT="9525" anchor="b"/>
                </a:tc>
                <a:extLst>
                  <a:ext uri="{0D108BD9-81ED-4DB2-BD59-A6C34878D82A}">
                    <a16:rowId xmlns:a16="http://schemas.microsoft.com/office/drawing/2014/main" val="3965076635"/>
                  </a:ext>
                </a:extLst>
              </a:tr>
            </a:tbl>
          </a:graphicData>
        </a:graphic>
      </p:graphicFrame>
      <p:graphicFrame>
        <p:nvGraphicFramePr>
          <p:cNvPr id="3" name="Chart 2">
            <a:extLst>
              <a:ext uri="{FF2B5EF4-FFF2-40B4-BE49-F238E27FC236}">
                <a16:creationId xmlns:a16="http://schemas.microsoft.com/office/drawing/2014/main" id="{511FFB2B-DB06-0B05-8C1E-C14DEA4395BF}"/>
              </a:ext>
            </a:extLst>
          </p:cNvPr>
          <p:cNvGraphicFramePr>
            <a:graphicFrameLocks/>
          </p:cNvGraphicFramePr>
          <p:nvPr>
            <p:extLst>
              <p:ext uri="{D42A27DB-BD31-4B8C-83A1-F6EECF244321}">
                <p14:modId xmlns:p14="http://schemas.microsoft.com/office/powerpoint/2010/main" val="334743836"/>
              </p:ext>
            </p:extLst>
          </p:nvPr>
        </p:nvGraphicFramePr>
        <p:xfrm>
          <a:off x="7463300" y="1557611"/>
          <a:ext cx="4351563" cy="3581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hart 3">
            <a:extLst>
              <a:ext uri="{FF2B5EF4-FFF2-40B4-BE49-F238E27FC236}">
                <a16:creationId xmlns:a16="http://schemas.microsoft.com/office/drawing/2014/main" id="{E0272819-503E-A404-F36B-0C0806F3A046}"/>
              </a:ext>
            </a:extLst>
          </p:cNvPr>
          <p:cNvGraphicFramePr>
            <a:graphicFrameLocks/>
          </p:cNvGraphicFramePr>
          <p:nvPr>
            <p:extLst>
              <p:ext uri="{D42A27DB-BD31-4B8C-83A1-F6EECF244321}">
                <p14:modId xmlns:p14="http://schemas.microsoft.com/office/powerpoint/2010/main" val="3369139697"/>
              </p:ext>
            </p:extLst>
          </p:nvPr>
        </p:nvGraphicFramePr>
        <p:xfrm>
          <a:off x="159817" y="4329019"/>
          <a:ext cx="6717847" cy="240574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67817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806C718-096D-5283-3456-3825473571DE}"/>
              </a:ext>
            </a:extLst>
          </p:cNvPr>
          <p:cNvSpPr>
            <a:spLocks noGrp="1"/>
          </p:cNvSpPr>
          <p:nvPr>
            <p:ph type="title"/>
          </p:nvPr>
        </p:nvSpPr>
        <p:spPr>
          <a:xfrm>
            <a:off x="567976" y="217075"/>
            <a:ext cx="7231728" cy="423285"/>
          </a:xfrm>
        </p:spPr>
        <p:txBody>
          <a:bodyPr>
            <a:normAutofit fontScale="90000"/>
          </a:bodyPr>
          <a:lstStyle/>
          <a:p>
            <a:r>
              <a:rPr lang="en-GB"/>
              <a:t>Summary</a:t>
            </a:r>
          </a:p>
        </p:txBody>
      </p:sp>
      <p:grpSp>
        <p:nvGrpSpPr>
          <p:cNvPr id="20" name="Group 19">
            <a:extLst>
              <a:ext uri="{FF2B5EF4-FFF2-40B4-BE49-F238E27FC236}">
                <a16:creationId xmlns:a16="http://schemas.microsoft.com/office/drawing/2014/main" id="{1D4F00A6-43D7-E0DE-981C-F19332626893}"/>
              </a:ext>
            </a:extLst>
          </p:cNvPr>
          <p:cNvGrpSpPr/>
          <p:nvPr/>
        </p:nvGrpSpPr>
        <p:grpSpPr>
          <a:xfrm>
            <a:off x="3051004" y="1070223"/>
            <a:ext cx="4356000" cy="5086729"/>
            <a:chOff x="1908009" y="1339938"/>
            <a:chExt cx="4356000" cy="5086729"/>
          </a:xfrm>
        </p:grpSpPr>
        <p:graphicFrame>
          <p:nvGraphicFramePr>
            <p:cNvPr id="14" name="Chart 13">
              <a:extLst>
                <a:ext uri="{FF2B5EF4-FFF2-40B4-BE49-F238E27FC236}">
                  <a16:creationId xmlns:a16="http://schemas.microsoft.com/office/drawing/2014/main" id="{820C7C8C-5A17-82DA-8210-24384EA21CDA}"/>
                </a:ext>
              </a:extLst>
            </p:cNvPr>
            <p:cNvGraphicFramePr/>
            <p:nvPr>
              <p:extLst>
                <p:ext uri="{D42A27DB-BD31-4B8C-83A1-F6EECF244321}">
                  <p14:modId xmlns:p14="http://schemas.microsoft.com/office/powerpoint/2010/main" val="164863585"/>
                </p:ext>
              </p:extLst>
            </p:nvPr>
          </p:nvGraphicFramePr>
          <p:xfrm>
            <a:off x="1908009" y="1339938"/>
            <a:ext cx="4356000" cy="5086729"/>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F4197051-2E4D-3AC3-559C-398250217231}"/>
                </a:ext>
              </a:extLst>
            </p:cNvPr>
            <p:cNvSpPr txBox="1"/>
            <p:nvPr/>
          </p:nvSpPr>
          <p:spPr>
            <a:xfrm>
              <a:off x="3339249" y="3426136"/>
              <a:ext cx="1493520" cy="646331"/>
            </a:xfrm>
            <a:prstGeom prst="rect">
              <a:avLst/>
            </a:prstGeom>
            <a:noFill/>
          </p:spPr>
          <p:txBody>
            <a:bodyPr wrap="square" rtlCol="0">
              <a:spAutoFit/>
            </a:bodyPr>
            <a:lstStyle/>
            <a:p>
              <a:pPr algn="ctr"/>
              <a:r>
                <a:rPr lang="en-GB"/>
                <a:t>3507</a:t>
              </a:r>
            </a:p>
            <a:p>
              <a:pPr algn="ctr"/>
              <a:r>
                <a:rPr lang="en-GB"/>
                <a:t>Kg CO2 Eq.</a:t>
              </a:r>
            </a:p>
          </p:txBody>
        </p:sp>
      </p:grpSp>
    </p:spTree>
    <p:extLst>
      <p:ext uri="{BB962C8B-B14F-4D97-AF65-F5344CB8AC3E}">
        <p14:creationId xmlns:p14="http://schemas.microsoft.com/office/powerpoint/2010/main" val="759153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146C2D1-35A5-59FF-E964-F5E7126E617D}"/>
              </a:ext>
            </a:extLst>
          </p:cNvPr>
          <p:cNvSpPr>
            <a:spLocks noGrp="1"/>
          </p:cNvSpPr>
          <p:nvPr>
            <p:ph type="title"/>
          </p:nvPr>
        </p:nvSpPr>
        <p:spPr>
          <a:xfrm>
            <a:off x="668866" y="1678666"/>
            <a:ext cx="5123515" cy="2369093"/>
          </a:xfrm>
        </p:spPr>
        <p:txBody>
          <a:bodyPr vert="horz" lIns="91440" tIns="45720" rIns="91440" bIns="45720" rtlCol="0" anchor="b">
            <a:normAutofit/>
          </a:bodyPr>
          <a:lstStyle/>
          <a:p>
            <a:pPr algn="r"/>
            <a:r>
              <a:rPr lang="en-US" sz="4800"/>
              <a:t>Production</a:t>
            </a:r>
            <a:br>
              <a:rPr lang="en-US" sz="4800"/>
            </a:br>
            <a:endParaRPr lang="en-US" sz="4800"/>
          </a:p>
        </p:txBody>
      </p:sp>
      <p:cxnSp>
        <p:nvCxnSpPr>
          <p:cNvPr id="9"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3"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A close-up of several cylindrical objects&#10;&#10;Description automatically generated with low confidence">
            <a:extLst>
              <a:ext uri="{FF2B5EF4-FFF2-40B4-BE49-F238E27FC236}">
                <a16:creationId xmlns:a16="http://schemas.microsoft.com/office/drawing/2014/main" id="{76438311-FEFB-9460-BC98-0120366C95D5}"/>
              </a:ext>
            </a:extLst>
          </p:cNvPr>
          <p:cNvPicPr>
            <a:picLocks noChangeAspect="1"/>
          </p:cNvPicPr>
          <p:nvPr/>
        </p:nvPicPr>
        <p:blipFill rotWithShape="1">
          <a:blip r:embed="rId3">
            <a:duotone>
              <a:prstClr val="black"/>
              <a:prstClr val="white"/>
            </a:duotone>
            <a:extLst>
              <a:ext uri="{28A0092B-C50C-407E-A947-70E740481C1C}">
                <a14:useLocalDpi xmlns:a14="http://schemas.microsoft.com/office/drawing/2010/main" val="0"/>
              </a:ext>
            </a:extLst>
          </a:blip>
          <a:srcRect l="31937" t="5411" r="19339" b="1"/>
          <a:stretch/>
        </p:blipFill>
        <p:spPr>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Tree>
    <p:extLst>
      <p:ext uri="{BB962C8B-B14F-4D97-AF65-F5344CB8AC3E}">
        <p14:creationId xmlns:p14="http://schemas.microsoft.com/office/powerpoint/2010/main" val="373182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4B4151-0D7A-9426-6E0C-BB3E452FB87A}"/>
              </a:ext>
            </a:extLst>
          </p:cNvPr>
          <p:cNvSpPr/>
          <p:nvPr/>
        </p:nvSpPr>
        <p:spPr>
          <a:xfrm>
            <a:off x="0" y="0"/>
            <a:ext cx="12192000" cy="8849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25AEF7B1-A4EF-7AF7-F2C6-6BAE062A6B4E}"/>
              </a:ext>
            </a:extLst>
          </p:cNvPr>
          <p:cNvSpPr/>
          <p:nvPr/>
        </p:nvSpPr>
        <p:spPr>
          <a:xfrm>
            <a:off x="425236" y="123238"/>
            <a:ext cx="1563329" cy="678426"/>
          </a:xfrm>
          <a:prstGeom prst="roundRect">
            <a:avLst/>
          </a:prstGeom>
          <a:gradFill flip="none" rotWithShape="1">
            <a:gsLst>
              <a:gs pos="0">
                <a:schemeClr val="accent6"/>
              </a:gs>
              <a:gs pos="100000">
                <a:schemeClr val="bg2"/>
              </a:gs>
            </a:gsLst>
            <a:lin ang="5400000" scaled="1"/>
            <a:tileRect/>
          </a:gradFill>
          <a:ln w="57150">
            <a:solidFill>
              <a:schemeClr val="accent5"/>
            </a:solid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002060"/>
                </a:solidFill>
              </a:rPr>
              <a:t>Introduction</a:t>
            </a:r>
          </a:p>
        </p:txBody>
      </p:sp>
      <p:sp>
        <p:nvSpPr>
          <p:cNvPr id="7" name="Rectangle: Rounded Corners 6">
            <a:extLst>
              <a:ext uri="{FF2B5EF4-FFF2-40B4-BE49-F238E27FC236}">
                <a16:creationId xmlns:a16="http://schemas.microsoft.com/office/drawing/2014/main" id="{11FF6B14-2A1B-28F2-74EB-4D60D207E733}"/>
              </a:ext>
            </a:extLst>
          </p:cNvPr>
          <p:cNvSpPr/>
          <p:nvPr/>
        </p:nvSpPr>
        <p:spPr>
          <a:xfrm>
            <a:off x="2057389"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NCA Cathode Production </a:t>
            </a:r>
          </a:p>
        </p:txBody>
      </p:sp>
      <p:sp>
        <p:nvSpPr>
          <p:cNvPr id="8" name="Rectangle: Rounded Corners 7">
            <a:extLst>
              <a:ext uri="{FF2B5EF4-FFF2-40B4-BE49-F238E27FC236}">
                <a16:creationId xmlns:a16="http://schemas.microsoft.com/office/drawing/2014/main" id="{411A36A6-3769-2742-BB02-620617093062}"/>
              </a:ext>
            </a:extLst>
          </p:cNvPr>
          <p:cNvSpPr/>
          <p:nvPr/>
        </p:nvSpPr>
        <p:spPr>
          <a:xfrm>
            <a:off x="3689542"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Remaining Production</a:t>
            </a:r>
          </a:p>
        </p:txBody>
      </p:sp>
      <p:sp>
        <p:nvSpPr>
          <p:cNvPr id="9" name="Rectangle: Rounded Corners 8">
            <a:extLst>
              <a:ext uri="{FF2B5EF4-FFF2-40B4-BE49-F238E27FC236}">
                <a16:creationId xmlns:a16="http://schemas.microsoft.com/office/drawing/2014/main" id="{3DBBF70B-5377-87B3-7204-A4CBEA03CC07}"/>
              </a:ext>
            </a:extLst>
          </p:cNvPr>
          <p:cNvSpPr/>
          <p:nvPr/>
        </p:nvSpPr>
        <p:spPr>
          <a:xfrm>
            <a:off x="5321695"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Transport</a:t>
            </a:r>
          </a:p>
        </p:txBody>
      </p:sp>
      <p:sp>
        <p:nvSpPr>
          <p:cNvPr id="10" name="Rectangle: Rounded Corners 9">
            <a:extLst>
              <a:ext uri="{FF2B5EF4-FFF2-40B4-BE49-F238E27FC236}">
                <a16:creationId xmlns:a16="http://schemas.microsoft.com/office/drawing/2014/main" id="{FF1C1EB4-E51A-B044-9DD9-BA218C0AD2D9}"/>
              </a:ext>
            </a:extLst>
          </p:cNvPr>
          <p:cNvSpPr/>
          <p:nvPr/>
        </p:nvSpPr>
        <p:spPr>
          <a:xfrm>
            <a:off x="6953848"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Use Phase</a:t>
            </a:r>
          </a:p>
        </p:txBody>
      </p:sp>
      <p:sp>
        <p:nvSpPr>
          <p:cNvPr id="11" name="Rectangle: Rounded Corners 10">
            <a:extLst>
              <a:ext uri="{FF2B5EF4-FFF2-40B4-BE49-F238E27FC236}">
                <a16:creationId xmlns:a16="http://schemas.microsoft.com/office/drawing/2014/main" id="{0A06DEED-A9C4-55F0-F2C3-BE17CE58B698}"/>
              </a:ext>
            </a:extLst>
          </p:cNvPr>
          <p:cNvSpPr/>
          <p:nvPr/>
        </p:nvSpPr>
        <p:spPr>
          <a:xfrm>
            <a:off x="8586001"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End of Life</a:t>
            </a:r>
          </a:p>
        </p:txBody>
      </p:sp>
      <p:sp>
        <p:nvSpPr>
          <p:cNvPr id="12" name="Rectangle: Rounded Corners 11">
            <a:extLst>
              <a:ext uri="{FF2B5EF4-FFF2-40B4-BE49-F238E27FC236}">
                <a16:creationId xmlns:a16="http://schemas.microsoft.com/office/drawing/2014/main" id="{B3C0FD2E-4A18-F794-1EFF-E184C9427DE7}"/>
              </a:ext>
            </a:extLst>
          </p:cNvPr>
          <p:cNvSpPr/>
          <p:nvPr/>
        </p:nvSpPr>
        <p:spPr>
          <a:xfrm>
            <a:off x="10218154"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Economic Life Cycle Costing</a:t>
            </a:r>
          </a:p>
        </p:txBody>
      </p:sp>
      <p:grpSp>
        <p:nvGrpSpPr>
          <p:cNvPr id="15" name="Group 14">
            <a:extLst>
              <a:ext uri="{FF2B5EF4-FFF2-40B4-BE49-F238E27FC236}">
                <a16:creationId xmlns:a16="http://schemas.microsoft.com/office/drawing/2014/main" id="{724EC68E-038A-A9DA-930E-6C196D97CFA6}"/>
              </a:ext>
            </a:extLst>
          </p:cNvPr>
          <p:cNvGrpSpPr/>
          <p:nvPr/>
        </p:nvGrpSpPr>
        <p:grpSpPr>
          <a:xfrm>
            <a:off x="7339209" y="884902"/>
            <a:ext cx="4944889" cy="6088219"/>
            <a:chOff x="7247111" y="901086"/>
            <a:chExt cx="4944889" cy="5956914"/>
          </a:xfrm>
        </p:grpSpPr>
        <p:pic>
          <p:nvPicPr>
            <p:cNvPr id="13" name="Picture 12">
              <a:extLst>
                <a:ext uri="{FF2B5EF4-FFF2-40B4-BE49-F238E27FC236}">
                  <a16:creationId xmlns:a16="http://schemas.microsoft.com/office/drawing/2014/main" id="{8A9801BD-7CA3-41DE-A62F-4CD9384DC70A}"/>
                </a:ext>
              </a:extLst>
            </p:cNvPr>
            <p:cNvPicPr>
              <a:picLocks noChangeAspect="1"/>
            </p:cNvPicPr>
            <p:nvPr/>
          </p:nvPicPr>
          <p:blipFill>
            <a:blip r:embed="rId3"/>
            <a:stretch>
              <a:fillRect/>
            </a:stretch>
          </p:blipFill>
          <p:spPr>
            <a:xfrm>
              <a:off x="7247111" y="4216765"/>
              <a:ext cx="4944889" cy="2641235"/>
            </a:xfrm>
            <a:prstGeom prst="rect">
              <a:avLst/>
            </a:prstGeom>
          </p:spPr>
        </p:pic>
        <p:pic>
          <p:nvPicPr>
            <p:cNvPr id="14" name="Picture 13">
              <a:extLst>
                <a:ext uri="{FF2B5EF4-FFF2-40B4-BE49-F238E27FC236}">
                  <a16:creationId xmlns:a16="http://schemas.microsoft.com/office/drawing/2014/main" id="{CC7869F0-D9F3-7B42-4AC5-A7F93F68AA5C}"/>
                </a:ext>
              </a:extLst>
            </p:cNvPr>
            <p:cNvPicPr>
              <a:picLocks noChangeAspect="1"/>
            </p:cNvPicPr>
            <p:nvPr/>
          </p:nvPicPr>
          <p:blipFill>
            <a:blip r:embed="rId3"/>
            <a:stretch>
              <a:fillRect/>
            </a:stretch>
          </p:blipFill>
          <p:spPr>
            <a:xfrm>
              <a:off x="9367666" y="901086"/>
              <a:ext cx="2824334" cy="3387814"/>
            </a:xfrm>
            <a:prstGeom prst="rect">
              <a:avLst/>
            </a:prstGeom>
          </p:spPr>
        </p:pic>
      </p:grpSp>
      <p:sp>
        <p:nvSpPr>
          <p:cNvPr id="5" name="Title 1">
            <a:extLst>
              <a:ext uri="{FF2B5EF4-FFF2-40B4-BE49-F238E27FC236}">
                <a16:creationId xmlns:a16="http://schemas.microsoft.com/office/drawing/2014/main" id="{DC5F3D1C-7B98-E858-7C8C-2D85BBC0F74A}"/>
              </a:ext>
            </a:extLst>
          </p:cNvPr>
          <p:cNvSpPr>
            <a:spLocks noGrp="1"/>
          </p:cNvSpPr>
          <p:nvPr>
            <p:ph type="title"/>
          </p:nvPr>
        </p:nvSpPr>
        <p:spPr>
          <a:xfrm>
            <a:off x="770998" y="815503"/>
            <a:ext cx="8596668" cy="1320800"/>
          </a:xfrm>
        </p:spPr>
        <p:txBody>
          <a:bodyPr>
            <a:normAutofit/>
          </a:bodyPr>
          <a:lstStyle/>
          <a:p>
            <a:r>
              <a:rPr lang="en-GB" sz="2800" dirty="0"/>
              <a:t>Overview of Whole Process</a:t>
            </a:r>
          </a:p>
        </p:txBody>
      </p:sp>
      <p:pic>
        <p:nvPicPr>
          <p:cNvPr id="16" name="Picture 15">
            <a:extLst>
              <a:ext uri="{FF2B5EF4-FFF2-40B4-BE49-F238E27FC236}">
                <a16:creationId xmlns:a16="http://schemas.microsoft.com/office/drawing/2014/main" id="{475C1594-420F-4C62-318D-F948BB3B87F4}"/>
              </a:ext>
            </a:extLst>
          </p:cNvPr>
          <p:cNvPicPr>
            <a:picLocks noChangeAspect="1"/>
          </p:cNvPicPr>
          <p:nvPr/>
        </p:nvPicPr>
        <p:blipFill>
          <a:blip r:embed="rId4"/>
          <a:stretch>
            <a:fillRect/>
          </a:stretch>
        </p:blipFill>
        <p:spPr>
          <a:xfrm>
            <a:off x="861118" y="1263587"/>
            <a:ext cx="8783506" cy="5534637"/>
          </a:xfrm>
          <a:prstGeom prst="rect">
            <a:avLst/>
          </a:prstGeom>
        </p:spPr>
      </p:pic>
    </p:spTree>
    <p:extLst>
      <p:ext uri="{BB962C8B-B14F-4D97-AF65-F5344CB8AC3E}">
        <p14:creationId xmlns:p14="http://schemas.microsoft.com/office/powerpoint/2010/main" val="3355238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CA6CA7-26B0-264E-054C-8BF04EC9060F}"/>
              </a:ext>
            </a:extLst>
          </p:cNvPr>
          <p:cNvPicPr>
            <a:picLocks noChangeAspect="1"/>
          </p:cNvPicPr>
          <p:nvPr/>
        </p:nvPicPr>
        <p:blipFill>
          <a:blip r:embed="rId3"/>
          <a:stretch>
            <a:fillRect/>
          </a:stretch>
        </p:blipFill>
        <p:spPr>
          <a:xfrm>
            <a:off x="531582" y="1310691"/>
            <a:ext cx="3691762" cy="2647288"/>
          </a:xfrm>
          <a:prstGeom prst="rect">
            <a:avLst/>
          </a:prstGeom>
        </p:spPr>
      </p:pic>
      <p:grpSp>
        <p:nvGrpSpPr>
          <p:cNvPr id="14" name="Group 13">
            <a:extLst>
              <a:ext uri="{FF2B5EF4-FFF2-40B4-BE49-F238E27FC236}">
                <a16:creationId xmlns:a16="http://schemas.microsoft.com/office/drawing/2014/main" id="{FA336375-3BE1-5A74-31FB-00576BF593F6}"/>
              </a:ext>
            </a:extLst>
          </p:cNvPr>
          <p:cNvGrpSpPr/>
          <p:nvPr/>
        </p:nvGrpSpPr>
        <p:grpSpPr>
          <a:xfrm>
            <a:off x="7006349" y="884903"/>
            <a:ext cx="5200275" cy="6042170"/>
            <a:chOff x="6989210" y="894735"/>
            <a:chExt cx="5202791" cy="6025759"/>
          </a:xfrm>
        </p:grpSpPr>
        <p:pic>
          <p:nvPicPr>
            <p:cNvPr id="16" name="Picture 15">
              <a:extLst>
                <a:ext uri="{FF2B5EF4-FFF2-40B4-BE49-F238E27FC236}">
                  <a16:creationId xmlns:a16="http://schemas.microsoft.com/office/drawing/2014/main" id="{603237AE-830A-9659-3AAB-BA35C99871BE}"/>
                </a:ext>
              </a:extLst>
            </p:cNvPr>
            <p:cNvPicPr>
              <a:picLocks noChangeAspect="1"/>
            </p:cNvPicPr>
            <p:nvPr/>
          </p:nvPicPr>
          <p:blipFill>
            <a:blip r:embed="rId4"/>
            <a:stretch>
              <a:fillRect/>
            </a:stretch>
          </p:blipFill>
          <p:spPr>
            <a:xfrm>
              <a:off x="7071799" y="993057"/>
              <a:ext cx="5120202" cy="5927437"/>
            </a:xfrm>
            <a:prstGeom prst="rect">
              <a:avLst/>
            </a:prstGeom>
          </p:spPr>
        </p:pic>
        <p:pic>
          <p:nvPicPr>
            <p:cNvPr id="17" name="Picture 16">
              <a:extLst>
                <a:ext uri="{FF2B5EF4-FFF2-40B4-BE49-F238E27FC236}">
                  <a16:creationId xmlns:a16="http://schemas.microsoft.com/office/drawing/2014/main" id="{2AF26E17-DB53-FF67-BC20-751860C108D9}"/>
                </a:ext>
              </a:extLst>
            </p:cNvPr>
            <p:cNvPicPr>
              <a:picLocks noChangeAspect="1"/>
            </p:cNvPicPr>
            <p:nvPr/>
          </p:nvPicPr>
          <p:blipFill>
            <a:blip r:embed="rId4"/>
            <a:stretch>
              <a:fillRect/>
            </a:stretch>
          </p:blipFill>
          <p:spPr>
            <a:xfrm>
              <a:off x="6989210" y="894735"/>
              <a:ext cx="5193877" cy="3064729"/>
            </a:xfrm>
            <a:prstGeom prst="rect">
              <a:avLst/>
            </a:prstGeom>
          </p:spPr>
        </p:pic>
      </p:grpSp>
      <p:sp>
        <p:nvSpPr>
          <p:cNvPr id="13" name="Title 1">
            <a:extLst>
              <a:ext uri="{FF2B5EF4-FFF2-40B4-BE49-F238E27FC236}">
                <a16:creationId xmlns:a16="http://schemas.microsoft.com/office/drawing/2014/main" id="{C1CD482C-CC7A-FA6F-8F86-2B900D1548CD}"/>
              </a:ext>
            </a:extLst>
          </p:cNvPr>
          <p:cNvSpPr>
            <a:spLocks noGrp="1"/>
          </p:cNvSpPr>
          <p:nvPr>
            <p:ph type="title"/>
          </p:nvPr>
        </p:nvSpPr>
        <p:spPr>
          <a:xfrm>
            <a:off x="488016" y="860319"/>
            <a:ext cx="4373072" cy="660515"/>
          </a:xfrm>
        </p:spPr>
        <p:txBody>
          <a:bodyPr>
            <a:normAutofit/>
          </a:bodyPr>
          <a:lstStyle/>
          <a:p>
            <a:r>
              <a:rPr lang="en-GB" sz="2800" dirty="0"/>
              <a:t>NCA Cathode Production</a:t>
            </a:r>
          </a:p>
        </p:txBody>
      </p:sp>
      <p:sp>
        <p:nvSpPr>
          <p:cNvPr id="26" name="Rectangle 25">
            <a:extLst>
              <a:ext uri="{FF2B5EF4-FFF2-40B4-BE49-F238E27FC236}">
                <a16:creationId xmlns:a16="http://schemas.microsoft.com/office/drawing/2014/main" id="{A12B87EE-EAA5-3AF5-E34D-682DB39282B9}"/>
              </a:ext>
            </a:extLst>
          </p:cNvPr>
          <p:cNvSpPr/>
          <p:nvPr/>
        </p:nvSpPr>
        <p:spPr>
          <a:xfrm>
            <a:off x="0" y="0"/>
            <a:ext cx="12192000" cy="8849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FD8C700A-0748-203E-0214-1611E42C8C31}"/>
              </a:ext>
            </a:extLst>
          </p:cNvPr>
          <p:cNvSpPr/>
          <p:nvPr/>
        </p:nvSpPr>
        <p:spPr>
          <a:xfrm>
            <a:off x="425236" y="123238"/>
            <a:ext cx="1563329" cy="678426"/>
          </a:xfrm>
          <a:prstGeom prst="roundRect">
            <a:avLst/>
          </a:prstGeom>
          <a:gradFill flip="none" rotWithShape="1">
            <a:gsLst>
              <a:gs pos="0">
                <a:schemeClr val="accent6"/>
              </a:gs>
              <a:gs pos="100000">
                <a:schemeClr val="bg2"/>
              </a:gs>
            </a:gsLst>
            <a:lin ang="5400000" scaled="1"/>
            <a:tileRect/>
          </a:gradFill>
          <a:ln w="57150">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Introduction</a:t>
            </a:r>
          </a:p>
        </p:txBody>
      </p:sp>
      <p:sp>
        <p:nvSpPr>
          <p:cNvPr id="29" name="Rectangle: Rounded Corners 28">
            <a:extLst>
              <a:ext uri="{FF2B5EF4-FFF2-40B4-BE49-F238E27FC236}">
                <a16:creationId xmlns:a16="http://schemas.microsoft.com/office/drawing/2014/main" id="{10D84748-7C58-1525-ADBD-5D2D205D3252}"/>
              </a:ext>
            </a:extLst>
          </p:cNvPr>
          <p:cNvSpPr/>
          <p:nvPr/>
        </p:nvSpPr>
        <p:spPr>
          <a:xfrm>
            <a:off x="3689542"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Remaining Production</a:t>
            </a:r>
          </a:p>
        </p:txBody>
      </p:sp>
      <p:sp>
        <p:nvSpPr>
          <p:cNvPr id="30" name="Rectangle: Rounded Corners 29">
            <a:extLst>
              <a:ext uri="{FF2B5EF4-FFF2-40B4-BE49-F238E27FC236}">
                <a16:creationId xmlns:a16="http://schemas.microsoft.com/office/drawing/2014/main" id="{769F34F2-E62A-DBF7-644E-BF824CBFA92C}"/>
              </a:ext>
            </a:extLst>
          </p:cNvPr>
          <p:cNvSpPr/>
          <p:nvPr/>
        </p:nvSpPr>
        <p:spPr>
          <a:xfrm>
            <a:off x="5321695"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Transport</a:t>
            </a:r>
          </a:p>
        </p:txBody>
      </p:sp>
      <p:sp>
        <p:nvSpPr>
          <p:cNvPr id="31" name="Rectangle: Rounded Corners 30">
            <a:extLst>
              <a:ext uri="{FF2B5EF4-FFF2-40B4-BE49-F238E27FC236}">
                <a16:creationId xmlns:a16="http://schemas.microsoft.com/office/drawing/2014/main" id="{3DE801A7-6860-209B-C1BE-00D99B000896}"/>
              </a:ext>
            </a:extLst>
          </p:cNvPr>
          <p:cNvSpPr/>
          <p:nvPr/>
        </p:nvSpPr>
        <p:spPr>
          <a:xfrm>
            <a:off x="6953848"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Use Phase</a:t>
            </a:r>
          </a:p>
        </p:txBody>
      </p:sp>
      <p:sp>
        <p:nvSpPr>
          <p:cNvPr id="32" name="Rectangle: Rounded Corners 31">
            <a:extLst>
              <a:ext uri="{FF2B5EF4-FFF2-40B4-BE49-F238E27FC236}">
                <a16:creationId xmlns:a16="http://schemas.microsoft.com/office/drawing/2014/main" id="{54B41A18-742D-B4B1-80EE-3FAC2BF4580A}"/>
              </a:ext>
            </a:extLst>
          </p:cNvPr>
          <p:cNvSpPr/>
          <p:nvPr/>
        </p:nvSpPr>
        <p:spPr>
          <a:xfrm>
            <a:off x="8586001"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End of Life</a:t>
            </a:r>
          </a:p>
        </p:txBody>
      </p:sp>
      <p:sp>
        <p:nvSpPr>
          <p:cNvPr id="33" name="Rectangle: Rounded Corners 32">
            <a:extLst>
              <a:ext uri="{FF2B5EF4-FFF2-40B4-BE49-F238E27FC236}">
                <a16:creationId xmlns:a16="http://schemas.microsoft.com/office/drawing/2014/main" id="{1E1B7008-EF96-E8DF-850F-A1DE3F9A3917}"/>
              </a:ext>
            </a:extLst>
          </p:cNvPr>
          <p:cNvSpPr/>
          <p:nvPr/>
        </p:nvSpPr>
        <p:spPr>
          <a:xfrm>
            <a:off x="10218154"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Economic Life Cycle Costing</a:t>
            </a:r>
          </a:p>
        </p:txBody>
      </p:sp>
      <p:sp>
        <p:nvSpPr>
          <p:cNvPr id="34" name="Rectangle: Rounded Corners 33">
            <a:extLst>
              <a:ext uri="{FF2B5EF4-FFF2-40B4-BE49-F238E27FC236}">
                <a16:creationId xmlns:a16="http://schemas.microsoft.com/office/drawing/2014/main" id="{EF8B5A2A-B27E-5CF5-58B5-A7273AA4893B}"/>
              </a:ext>
            </a:extLst>
          </p:cNvPr>
          <p:cNvSpPr/>
          <p:nvPr/>
        </p:nvSpPr>
        <p:spPr>
          <a:xfrm>
            <a:off x="2057389" y="123238"/>
            <a:ext cx="1563329" cy="678426"/>
          </a:xfrm>
          <a:prstGeom prst="roundRect">
            <a:avLst/>
          </a:prstGeom>
          <a:gradFill flip="none" rotWithShape="1">
            <a:gsLst>
              <a:gs pos="0">
                <a:schemeClr val="accent6"/>
              </a:gs>
              <a:gs pos="100000">
                <a:schemeClr val="bg2"/>
              </a:gs>
            </a:gsLst>
            <a:lin ang="5400000" scaled="1"/>
            <a:tileRect/>
          </a:gradFill>
          <a:ln w="57150">
            <a:solidFill>
              <a:schemeClr val="accent5"/>
            </a:solid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NCA Cathode Production</a:t>
            </a:r>
          </a:p>
        </p:txBody>
      </p:sp>
      <p:cxnSp>
        <p:nvCxnSpPr>
          <p:cNvPr id="10" name="Straight Arrow Connector 9">
            <a:extLst>
              <a:ext uri="{FF2B5EF4-FFF2-40B4-BE49-F238E27FC236}">
                <a16:creationId xmlns:a16="http://schemas.microsoft.com/office/drawing/2014/main" id="{3B7E1FC7-9BE2-9AA2-A50E-925A8862D477}"/>
              </a:ext>
            </a:extLst>
          </p:cNvPr>
          <p:cNvCxnSpPr>
            <a:cxnSpLocks/>
          </p:cNvCxnSpPr>
          <p:nvPr/>
        </p:nvCxnSpPr>
        <p:spPr>
          <a:xfrm>
            <a:off x="2107407" y="2787582"/>
            <a:ext cx="151685" cy="13203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6459814-5647-0C93-8F48-CDAB32FD5079}"/>
                  </a:ext>
                </a:extLst>
              </p:cNvPr>
              <p:cNvSpPr txBox="1"/>
              <p:nvPr/>
            </p:nvSpPr>
            <p:spPr>
              <a:xfrm>
                <a:off x="5123552" y="5280692"/>
                <a:ext cx="3191524" cy="784830"/>
              </a:xfrm>
              <a:prstGeom prst="rect">
                <a:avLst/>
              </a:prstGeom>
              <a:noFill/>
            </p:spPr>
            <p:txBody>
              <a:bodyPr wrap="square" rtlCol="0">
                <a:spAutoFit/>
              </a:bodyPr>
              <a:lstStyle/>
              <a:p>
                <a:r>
                  <a:rPr lang="en-GB" sz="1200" dirty="0"/>
                  <a:t>Calcium hydroxide </a:t>
                </a:r>
              </a:p>
              <a:p>
                <a:r>
                  <a:rPr lang="en-GB" sz="1100" dirty="0">
                    <a:solidFill>
                      <a:schemeClr val="tx2">
                        <a:lumMod val="60000"/>
                        <a:lumOff val="40000"/>
                      </a:schemeClr>
                    </a:solidFill>
                  </a:rPr>
                  <a:t>Calcium oxide + water → Calcium hydroxide</a:t>
                </a:r>
              </a:p>
              <a:p>
                <a14:m>
                  <m:oMath xmlns:m="http://schemas.openxmlformats.org/officeDocument/2006/math">
                    <m:r>
                      <a:rPr lang="en-GB" sz="1100" b="0" i="1" smtClean="0">
                        <a:solidFill>
                          <a:schemeClr val="tx2">
                            <a:lumMod val="60000"/>
                            <a:lumOff val="40000"/>
                          </a:schemeClr>
                        </a:solidFill>
                        <a:latin typeface="Cambria Math" panose="02040503050406030204" pitchFamily="18" charset="0"/>
                      </a:rPr>
                      <m:t>𝐶𝑎𝑂</m:t>
                    </m:r>
                    <m:r>
                      <a:rPr lang="en-GB" sz="1100" b="0" i="1" smtClean="0">
                        <a:solidFill>
                          <a:schemeClr val="tx2">
                            <a:lumMod val="60000"/>
                            <a:lumOff val="40000"/>
                          </a:schemeClr>
                        </a:solidFill>
                        <a:latin typeface="Cambria Math" panose="02040503050406030204" pitchFamily="18" charset="0"/>
                      </a:rPr>
                      <m:t>+ </m:t>
                    </m:r>
                    <m:sSub>
                      <m:sSubPr>
                        <m:ctrlPr>
                          <a:rPr lang="en-GB" sz="1100" b="0" i="1" smtClean="0">
                            <a:solidFill>
                              <a:schemeClr val="tx2">
                                <a:lumMod val="60000"/>
                                <a:lumOff val="40000"/>
                              </a:schemeClr>
                            </a:solidFill>
                            <a:latin typeface="Cambria Math" panose="02040503050406030204" pitchFamily="18" charset="0"/>
                          </a:rPr>
                        </m:ctrlPr>
                      </m:sSubPr>
                      <m:e>
                        <m:r>
                          <a:rPr lang="en-GB" sz="1100" b="0" i="1" smtClean="0">
                            <a:solidFill>
                              <a:schemeClr val="tx2">
                                <a:lumMod val="60000"/>
                                <a:lumOff val="40000"/>
                              </a:schemeClr>
                            </a:solidFill>
                            <a:latin typeface="Cambria Math" panose="02040503050406030204" pitchFamily="18" charset="0"/>
                          </a:rPr>
                          <m:t>𝐻</m:t>
                        </m:r>
                      </m:e>
                      <m:sub>
                        <m:r>
                          <a:rPr lang="en-GB" sz="1100" b="0" i="1" smtClean="0">
                            <a:solidFill>
                              <a:schemeClr val="tx2">
                                <a:lumMod val="60000"/>
                                <a:lumOff val="40000"/>
                              </a:schemeClr>
                            </a:solidFill>
                            <a:latin typeface="Cambria Math" panose="02040503050406030204" pitchFamily="18" charset="0"/>
                          </a:rPr>
                          <m:t>2</m:t>
                        </m:r>
                      </m:sub>
                    </m:sSub>
                    <m:r>
                      <a:rPr lang="en-GB" sz="1100" i="1">
                        <a:solidFill>
                          <a:schemeClr val="tx2">
                            <a:lumMod val="60000"/>
                            <a:lumOff val="40000"/>
                          </a:schemeClr>
                        </a:solidFill>
                        <a:latin typeface="Cambria Math" panose="02040503050406030204" pitchFamily="18" charset="0"/>
                      </a:rPr>
                      <m:t>𝑂</m:t>
                    </m:r>
                    <m:r>
                      <a:rPr lang="en-GB" sz="1100" i="1">
                        <a:solidFill>
                          <a:schemeClr val="tx2">
                            <a:lumMod val="60000"/>
                            <a:lumOff val="40000"/>
                          </a:schemeClr>
                        </a:solidFill>
                        <a:latin typeface="Cambria Math" panose="02040503050406030204" pitchFamily="18" charset="0"/>
                      </a:rPr>
                      <m:t>→ </m:t>
                    </m:r>
                    <m:sSub>
                      <m:sSubPr>
                        <m:ctrlPr>
                          <a:rPr lang="en-GB" sz="1100" b="0" i="1" smtClean="0">
                            <a:solidFill>
                              <a:schemeClr val="tx2">
                                <a:lumMod val="60000"/>
                                <a:lumOff val="40000"/>
                              </a:schemeClr>
                            </a:solidFill>
                            <a:latin typeface="Cambria Math" panose="02040503050406030204" pitchFamily="18" charset="0"/>
                          </a:rPr>
                        </m:ctrlPr>
                      </m:sSubPr>
                      <m:e>
                        <m:r>
                          <a:rPr lang="en-GB" sz="1100" b="0" i="1" smtClean="0">
                            <a:solidFill>
                              <a:schemeClr val="tx2">
                                <a:lumMod val="60000"/>
                                <a:lumOff val="40000"/>
                              </a:schemeClr>
                            </a:solidFill>
                            <a:latin typeface="Cambria Math" panose="02040503050406030204" pitchFamily="18" charset="0"/>
                          </a:rPr>
                          <m:t>𝐶𝑎</m:t>
                        </m:r>
                        <m:r>
                          <a:rPr lang="en-GB" sz="1100" b="0" i="1" smtClean="0">
                            <a:solidFill>
                              <a:schemeClr val="tx2">
                                <a:lumMod val="60000"/>
                                <a:lumOff val="40000"/>
                              </a:schemeClr>
                            </a:solidFill>
                            <a:latin typeface="Cambria Math" panose="02040503050406030204" pitchFamily="18" charset="0"/>
                          </a:rPr>
                          <m:t>(</m:t>
                        </m:r>
                        <m:r>
                          <a:rPr lang="en-GB" sz="1100" b="0" i="1" smtClean="0">
                            <a:solidFill>
                              <a:schemeClr val="tx2">
                                <a:lumMod val="60000"/>
                                <a:lumOff val="40000"/>
                              </a:schemeClr>
                            </a:solidFill>
                            <a:latin typeface="Cambria Math" panose="02040503050406030204" pitchFamily="18" charset="0"/>
                          </a:rPr>
                          <m:t>𝑂𝐻</m:t>
                        </m:r>
                        <m:r>
                          <a:rPr lang="en-GB" sz="1100" b="0" i="1" smtClean="0">
                            <a:solidFill>
                              <a:schemeClr val="tx2">
                                <a:lumMod val="60000"/>
                                <a:lumOff val="40000"/>
                              </a:schemeClr>
                            </a:solidFill>
                            <a:latin typeface="Cambria Math" panose="02040503050406030204" pitchFamily="18" charset="0"/>
                          </a:rPr>
                          <m:t>)</m:t>
                        </m:r>
                      </m:e>
                      <m:sub>
                        <m:r>
                          <a:rPr lang="en-GB" sz="1100" b="0" i="1" smtClean="0">
                            <a:solidFill>
                              <a:schemeClr val="tx2">
                                <a:lumMod val="60000"/>
                                <a:lumOff val="40000"/>
                              </a:schemeClr>
                            </a:solidFill>
                            <a:latin typeface="Cambria Math" panose="02040503050406030204" pitchFamily="18" charset="0"/>
                          </a:rPr>
                          <m:t>2</m:t>
                        </m:r>
                      </m:sub>
                    </m:sSub>
                  </m:oMath>
                </a14:m>
                <a:r>
                  <a:rPr lang="en-GB" sz="1100" dirty="0">
                    <a:solidFill>
                      <a:schemeClr val="tx2">
                        <a:lumMod val="60000"/>
                        <a:lumOff val="40000"/>
                      </a:schemeClr>
                    </a:solidFill>
                  </a:rPr>
                  <a:t> </a:t>
                </a:r>
                <a:endParaRPr lang="en-GB" sz="1100" dirty="0"/>
              </a:p>
              <a:p>
                <a:endParaRPr lang="en-GB" sz="1100" dirty="0"/>
              </a:p>
            </p:txBody>
          </p:sp>
        </mc:Choice>
        <mc:Fallback xmlns="">
          <p:sp>
            <p:nvSpPr>
              <p:cNvPr id="36" name="TextBox 35">
                <a:extLst>
                  <a:ext uri="{FF2B5EF4-FFF2-40B4-BE49-F238E27FC236}">
                    <a16:creationId xmlns:a16="http://schemas.microsoft.com/office/drawing/2014/main" id="{86459814-5647-0C93-8F48-CDAB32FD5079}"/>
                  </a:ext>
                </a:extLst>
              </p:cNvPr>
              <p:cNvSpPr txBox="1">
                <a:spLocks noRot="1" noChangeAspect="1" noMove="1" noResize="1" noEditPoints="1" noAdjustHandles="1" noChangeArrowheads="1" noChangeShapeType="1" noTextEdit="1"/>
              </p:cNvSpPr>
              <p:nvPr/>
            </p:nvSpPr>
            <p:spPr>
              <a:xfrm>
                <a:off x="5123552" y="5280692"/>
                <a:ext cx="3191524" cy="78483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37865A7-5D04-CDF6-5092-5428008251BB}"/>
                  </a:ext>
                </a:extLst>
              </p:cNvPr>
              <p:cNvSpPr txBox="1"/>
              <p:nvPr/>
            </p:nvSpPr>
            <p:spPr>
              <a:xfrm>
                <a:off x="8147593" y="5292510"/>
                <a:ext cx="4035448" cy="784830"/>
              </a:xfrm>
              <a:prstGeom prst="rect">
                <a:avLst/>
              </a:prstGeom>
              <a:noFill/>
            </p:spPr>
            <p:txBody>
              <a:bodyPr wrap="square" rtlCol="0">
                <a:spAutoFit/>
              </a:bodyPr>
              <a:lstStyle/>
              <a:p>
                <a:r>
                  <a:rPr lang="en-GB" sz="1200" dirty="0"/>
                  <a:t>Lithium hydroxide </a:t>
                </a:r>
              </a:p>
              <a:p>
                <a:r>
                  <a:rPr lang="en-GB" sz="1100" dirty="0">
                    <a:solidFill>
                      <a:schemeClr val="tx2">
                        <a:lumMod val="60000"/>
                        <a:lumOff val="40000"/>
                      </a:schemeClr>
                    </a:solidFill>
                  </a:rPr>
                  <a:t>Lithium carbonate + Calcium hydroxide → Lithium hydroxide</a:t>
                </a:r>
              </a:p>
              <a:p>
                <a:pPr/>
                <a14:m>
                  <m:oMathPara xmlns:m="http://schemas.openxmlformats.org/officeDocument/2006/math">
                    <m:oMathParaPr>
                      <m:jc m:val="left"/>
                    </m:oMathParaPr>
                    <m:oMath xmlns:m="http://schemas.openxmlformats.org/officeDocument/2006/math">
                      <m:sSub>
                        <m:sSubPr>
                          <m:ctrlPr>
                            <a:rPr lang="en-GB" sz="1100" b="0" i="1" smtClean="0">
                              <a:solidFill>
                                <a:schemeClr val="tx2">
                                  <a:lumMod val="60000"/>
                                  <a:lumOff val="40000"/>
                                </a:schemeClr>
                              </a:solidFill>
                              <a:latin typeface="Cambria Math" panose="02040503050406030204" pitchFamily="18" charset="0"/>
                            </a:rPr>
                          </m:ctrlPr>
                        </m:sSubPr>
                        <m:e>
                          <m:r>
                            <a:rPr lang="en-GB" sz="1100" b="0" i="1" smtClean="0">
                              <a:solidFill>
                                <a:schemeClr val="tx2">
                                  <a:lumMod val="60000"/>
                                  <a:lumOff val="40000"/>
                                </a:schemeClr>
                              </a:solidFill>
                              <a:latin typeface="Cambria Math" panose="02040503050406030204" pitchFamily="18" charset="0"/>
                            </a:rPr>
                            <m:t>𝐿𝑖</m:t>
                          </m:r>
                        </m:e>
                        <m:sub>
                          <m:r>
                            <a:rPr lang="en-GB" sz="1100" b="0" i="1" smtClean="0">
                              <a:solidFill>
                                <a:schemeClr val="tx2">
                                  <a:lumMod val="60000"/>
                                  <a:lumOff val="40000"/>
                                </a:schemeClr>
                              </a:solidFill>
                              <a:latin typeface="Cambria Math" panose="02040503050406030204" pitchFamily="18" charset="0"/>
                            </a:rPr>
                            <m:t>2</m:t>
                          </m:r>
                        </m:sub>
                      </m:sSub>
                      <m:sSub>
                        <m:sSubPr>
                          <m:ctrlPr>
                            <a:rPr lang="en-GB" sz="1100" b="0" i="1" smtClean="0">
                              <a:solidFill>
                                <a:schemeClr val="tx2">
                                  <a:lumMod val="60000"/>
                                  <a:lumOff val="40000"/>
                                </a:schemeClr>
                              </a:solidFill>
                              <a:latin typeface="Cambria Math" panose="02040503050406030204" pitchFamily="18" charset="0"/>
                            </a:rPr>
                          </m:ctrlPr>
                        </m:sSubPr>
                        <m:e>
                          <m:r>
                            <a:rPr lang="en-GB" sz="1100" b="0" i="1" smtClean="0">
                              <a:solidFill>
                                <a:schemeClr val="tx2">
                                  <a:lumMod val="60000"/>
                                  <a:lumOff val="40000"/>
                                </a:schemeClr>
                              </a:solidFill>
                              <a:latin typeface="Cambria Math" panose="02040503050406030204" pitchFamily="18" charset="0"/>
                            </a:rPr>
                            <m:t>𝐶𝑂</m:t>
                          </m:r>
                        </m:e>
                        <m:sub>
                          <m:r>
                            <a:rPr lang="en-GB" sz="1100" b="0" i="1" smtClean="0">
                              <a:solidFill>
                                <a:schemeClr val="tx2">
                                  <a:lumMod val="60000"/>
                                  <a:lumOff val="40000"/>
                                </a:schemeClr>
                              </a:solidFill>
                              <a:latin typeface="Cambria Math" panose="02040503050406030204" pitchFamily="18" charset="0"/>
                            </a:rPr>
                            <m:t>3</m:t>
                          </m:r>
                        </m:sub>
                      </m:sSub>
                      <m:r>
                        <a:rPr lang="en-GB" sz="1100" b="0" i="1" smtClean="0">
                          <a:solidFill>
                            <a:schemeClr val="tx2">
                              <a:lumMod val="60000"/>
                              <a:lumOff val="40000"/>
                            </a:schemeClr>
                          </a:solidFill>
                          <a:latin typeface="Cambria Math" panose="02040503050406030204" pitchFamily="18" charset="0"/>
                        </a:rPr>
                        <m:t>+</m:t>
                      </m:r>
                      <m:sSub>
                        <m:sSubPr>
                          <m:ctrlPr>
                            <a:rPr lang="en-GB" sz="1100" i="1">
                              <a:solidFill>
                                <a:schemeClr val="tx2">
                                  <a:lumMod val="60000"/>
                                  <a:lumOff val="40000"/>
                                </a:schemeClr>
                              </a:solidFill>
                              <a:latin typeface="Cambria Math" panose="02040503050406030204" pitchFamily="18" charset="0"/>
                            </a:rPr>
                          </m:ctrlPr>
                        </m:sSubPr>
                        <m:e>
                          <m:r>
                            <a:rPr lang="en-GB" sz="1100" i="1">
                              <a:solidFill>
                                <a:schemeClr val="tx2">
                                  <a:lumMod val="60000"/>
                                  <a:lumOff val="40000"/>
                                </a:schemeClr>
                              </a:solidFill>
                              <a:latin typeface="Cambria Math" panose="02040503050406030204" pitchFamily="18" charset="0"/>
                            </a:rPr>
                            <m:t>𝐶𝑎</m:t>
                          </m:r>
                          <m:r>
                            <a:rPr lang="en-GB" sz="1100" i="1">
                              <a:solidFill>
                                <a:schemeClr val="tx2">
                                  <a:lumMod val="60000"/>
                                  <a:lumOff val="40000"/>
                                </a:schemeClr>
                              </a:solidFill>
                              <a:latin typeface="Cambria Math" panose="02040503050406030204" pitchFamily="18" charset="0"/>
                            </a:rPr>
                            <m:t>(</m:t>
                          </m:r>
                          <m:r>
                            <a:rPr lang="en-GB" sz="1100" i="1">
                              <a:solidFill>
                                <a:schemeClr val="tx2">
                                  <a:lumMod val="60000"/>
                                  <a:lumOff val="40000"/>
                                </a:schemeClr>
                              </a:solidFill>
                              <a:latin typeface="Cambria Math" panose="02040503050406030204" pitchFamily="18" charset="0"/>
                            </a:rPr>
                            <m:t>𝑂𝐻</m:t>
                          </m:r>
                          <m:r>
                            <a:rPr lang="en-GB" sz="1100" i="1">
                              <a:solidFill>
                                <a:schemeClr val="tx2">
                                  <a:lumMod val="60000"/>
                                  <a:lumOff val="40000"/>
                                </a:schemeClr>
                              </a:solidFill>
                              <a:latin typeface="Cambria Math" panose="02040503050406030204" pitchFamily="18" charset="0"/>
                            </a:rPr>
                            <m:t>)</m:t>
                          </m:r>
                        </m:e>
                        <m:sub>
                          <m:r>
                            <a:rPr lang="en-GB" sz="1100" i="1">
                              <a:solidFill>
                                <a:schemeClr val="tx2">
                                  <a:lumMod val="60000"/>
                                  <a:lumOff val="40000"/>
                                </a:schemeClr>
                              </a:solidFill>
                              <a:latin typeface="Cambria Math" panose="02040503050406030204" pitchFamily="18" charset="0"/>
                            </a:rPr>
                            <m:t>2</m:t>
                          </m:r>
                        </m:sub>
                      </m:sSub>
                      <m:r>
                        <a:rPr lang="en-GB" sz="1100" i="1">
                          <a:solidFill>
                            <a:schemeClr val="tx2">
                              <a:lumMod val="60000"/>
                              <a:lumOff val="40000"/>
                            </a:schemeClr>
                          </a:solidFill>
                          <a:latin typeface="Cambria Math" panose="02040503050406030204" pitchFamily="18" charset="0"/>
                        </a:rPr>
                        <m:t>→2</m:t>
                      </m:r>
                      <m:r>
                        <a:rPr lang="en-GB" sz="1100" i="1">
                          <a:solidFill>
                            <a:schemeClr val="tx2">
                              <a:lumMod val="60000"/>
                              <a:lumOff val="40000"/>
                            </a:schemeClr>
                          </a:solidFill>
                          <a:latin typeface="Cambria Math" panose="02040503050406030204" pitchFamily="18" charset="0"/>
                        </a:rPr>
                        <m:t>𝐿𝑖𝑂𝐻</m:t>
                      </m:r>
                      <m:r>
                        <a:rPr lang="en-GB" sz="1100" b="0" i="1" smtClean="0">
                          <a:solidFill>
                            <a:schemeClr val="tx2">
                              <a:lumMod val="60000"/>
                              <a:lumOff val="40000"/>
                            </a:schemeClr>
                          </a:solidFill>
                          <a:latin typeface="Cambria Math" panose="02040503050406030204" pitchFamily="18" charset="0"/>
                        </a:rPr>
                        <m:t>+</m:t>
                      </m:r>
                      <m:sSub>
                        <m:sSubPr>
                          <m:ctrlPr>
                            <a:rPr lang="en-GB" sz="1100" i="1">
                              <a:solidFill>
                                <a:schemeClr val="tx2">
                                  <a:lumMod val="60000"/>
                                  <a:lumOff val="40000"/>
                                </a:schemeClr>
                              </a:solidFill>
                              <a:latin typeface="Cambria Math" panose="02040503050406030204" pitchFamily="18" charset="0"/>
                            </a:rPr>
                          </m:ctrlPr>
                        </m:sSubPr>
                        <m:e>
                          <m:r>
                            <a:rPr lang="en-GB" sz="1100" i="1">
                              <a:solidFill>
                                <a:schemeClr val="tx2">
                                  <a:lumMod val="60000"/>
                                  <a:lumOff val="40000"/>
                                </a:schemeClr>
                              </a:solidFill>
                              <a:latin typeface="Cambria Math" panose="02040503050406030204" pitchFamily="18" charset="0"/>
                            </a:rPr>
                            <m:t>𝐶𝑎</m:t>
                          </m:r>
                          <m:r>
                            <a:rPr lang="en-GB" sz="1100" b="0" i="1" smtClean="0">
                              <a:solidFill>
                                <a:schemeClr val="tx2">
                                  <a:lumMod val="60000"/>
                                  <a:lumOff val="40000"/>
                                </a:schemeClr>
                              </a:solidFill>
                              <a:latin typeface="Cambria Math" panose="02040503050406030204" pitchFamily="18" charset="0"/>
                            </a:rPr>
                            <m:t>𝐶</m:t>
                          </m:r>
                          <m:r>
                            <a:rPr lang="en-GB" sz="1100" i="1">
                              <a:solidFill>
                                <a:schemeClr val="tx2">
                                  <a:lumMod val="60000"/>
                                  <a:lumOff val="40000"/>
                                </a:schemeClr>
                              </a:solidFill>
                              <a:latin typeface="Cambria Math" panose="02040503050406030204" pitchFamily="18" charset="0"/>
                            </a:rPr>
                            <m:t>𝑂</m:t>
                          </m:r>
                        </m:e>
                        <m:sub>
                          <m:r>
                            <a:rPr lang="en-GB" sz="1100" b="0" i="1" smtClean="0">
                              <a:solidFill>
                                <a:schemeClr val="tx2">
                                  <a:lumMod val="60000"/>
                                  <a:lumOff val="40000"/>
                                </a:schemeClr>
                              </a:solidFill>
                              <a:latin typeface="Cambria Math" panose="02040503050406030204" pitchFamily="18" charset="0"/>
                            </a:rPr>
                            <m:t>3</m:t>
                          </m:r>
                        </m:sub>
                      </m:sSub>
                    </m:oMath>
                  </m:oMathPara>
                </a14:m>
                <a:endParaRPr lang="en-GB" sz="1100" dirty="0"/>
              </a:p>
              <a:p>
                <a:endParaRPr lang="en-GB" sz="1100" dirty="0"/>
              </a:p>
            </p:txBody>
          </p:sp>
        </mc:Choice>
        <mc:Fallback xmlns="">
          <p:sp>
            <p:nvSpPr>
              <p:cNvPr id="44" name="TextBox 43">
                <a:extLst>
                  <a:ext uri="{FF2B5EF4-FFF2-40B4-BE49-F238E27FC236}">
                    <a16:creationId xmlns:a16="http://schemas.microsoft.com/office/drawing/2014/main" id="{237865A7-5D04-CDF6-5092-5428008251BB}"/>
                  </a:ext>
                </a:extLst>
              </p:cNvPr>
              <p:cNvSpPr txBox="1">
                <a:spLocks noRot="1" noChangeAspect="1" noMove="1" noResize="1" noEditPoints="1" noAdjustHandles="1" noChangeArrowheads="1" noChangeShapeType="1" noTextEdit="1"/>
              </p:cNvSpPr>
              <p:nvPr/>
            </p:nvSpPr>
            <p:spPr>
              <a:xfrm>
                <a:off x="8147593" y="5292510"/>
                <a:ext cx="4035448" cy="784830"/>
              </a:xfrm>
              <a:prstGeom prst="rect">
                <a:avLst/>
              </a:prstGeom>
              <a:blipFill>
                <a:blip r:embed="rId6"/>
                <a:stretch>
                  <a:fillRect l="-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132E34E-1314-16AE-00EA-FF8C493612DD}"/>
                  </a:ext>
                </a:extLst>
              </p:cNvPr>
              <p:cNvSpPr txBox="1"/>
              <p:nvPr/>
            </p:nvSpPr>
            <p:spPr>
              <a:xfrm>
                <a:off x="5123552" y="5973097"/>
                <a:ext cx="6954148" cy="800219"/>
              </a:xfrm>
              <a:prstGeom prst="rect">
                <a:avLst/>
              </a:prstGeom>
              <a:noFill/>
            </p:spPr>
            <p:txBody>
              <a:bodyPr wrap="square" rtlCol="0">
                <a:spAutoFit/>
              </a:bodyPr>
              <a:lstStyle/>
              <a:p>
                <a:r>
                  <a:rPr lang="en-GB" sz="1200" dirty="0"/>
                  <a:t>Li-NCA powder </a:t>
                </a:r>
              </a:p>
              <a:p>
                <a:r>
                  <a:rPr lang="en-GB" sz="1100" dirty="0">
                    <a:solidFill>
                      <a:schemeClr val="tx2">
                        <a:lumMod val="60000"/>
                        <a:lumOff val="40000"/>
                      </a:schemeClr>
                    </a:solidFill>
                  </a:rPr>
                  <a:t>NCA precursor + Lithium hydroxide + oxygen → Li-NCA powder</a:t>
                </a:r>
              </a:p>
              <a:p>
                <a:pPr/>
                <a14:m>
                  <m:oMathPara xmlns:m="http://schemas.openxmlformats.org/officeDocument/2006/math">
                    <m:oMathParaPr>
                      <m:jc m:val="left"/>
                    </m:oMathParaPr>
                    <m:oMath xmlns:m="http://schemas.openxmlformats.org/officeDocument/2006/math">
                      <m:sSub>
                        <m:sSubPr>
                          <m:ctrlPr>
                            <a:rPr lang="en-GB" sz="1100" i="1" dirty="0" smtClean="0">
                              <a:solidFill>
                                <a:schemeClr val="tx2">
                                  <a:lumMod val="60000"/>
                                  <a:lumOff val="40000"/>
                                </a:schemeClr>
                              </a:solidFill>
                              <a:latin typeface="Cambria Math" panose="02040503050406030204" pitchFamily="18" charset="0"/>
                            </a:rPr>
                          </m:ctrlPr>
                        </m:sSubPr>
                        <m:e>
                          <m:r>
                            <a:rPr lang="en-GB" sz="1100" i="1" dirty="0">
                              <a:solidFill>
                                <a:schemeClr val="tx2">
                                  <a:lumMod val="60000"/>
                                  <a:lumOff val="40000"/>
                                </a:schemeClr>
                              </a:solidFill>
                              <a:latin typeface="Cambria Math" panose="02040503050406030204" pitchFamily="18" charset="0"/>
                            </a:rPr>
                            <m:t>𝑁𝑖</m:t>
                          </m:r>
                        </m:e>
                        <m:sub>
                          <m:r>
                            <a:rPr lang="en-GB" sz="1100" i="1" dirty="0">
                              <a:solidFill>
                                <a:schemeClr val="tx2">
                                  <a:lumMod val="60000"/>
                                  <a:lumOff val="40000"/>
                                </a:schemeClr>
                              </a:solidFill>
                              <a:latin typeface="Cambria Math" panose="02040503050406030204" pitchFamily="18" charset="0"/>
                            </a:rPr>
                            <m:t>0.8</m:t>
                          </m:r>
                        </m:sub>
                      </m:sSub>
                      <m:sSub>
                        <m:sSubPr>
                          <m:ctrlPr>
                            <a:rPr lang="en-GB" sz="1100" i="1" dirty="0">
                              <a:solidFill>
                                <a:schemeClr val="tx2">
                                  <a:lumMod val="60000"/>
                                  <a:lumOff val="40000"/>
                                </a:schemeClr>
                              </a:solidFill>
                              <a:latin typeface="Cambria Math" panose="02040503050406030204" pitchFamily="18" charset="0"/>
                            </a:rPr>
                          </m:ctrlPr>
                        </m:sSubPr>
                        <m:e>
                          <m:r>
                            <a:rPr lang="en-GB" sz="1100" i="1" dirty="0">
                              <a:solidFill>
                                <a:schemeClr val="tx2">
                                  <a:lumMod val="60000"/>
                                  <a:lumOff val="40000"/>
                                </a:schemeClr>
                              </a:solidFill>
                              <a:latin typeface="Cambria Math" panose="02040503050406030204" pitchFamily="18" charset="0"/>
                            </a:rPr>
                            <m:t>𝐶𝑜</m:t>
                          </m:r>
                        </m:e>
                        <m:sub>
                          <m:r>
                            <a:rPr lang="en-GB" sz="1100" i="1" dirty="0">
                              <a:solidFill>
                                <a:schemeClr val="tx2">
                                  <a:lumMod val="60000"/>
                                  <a:lumOff val="40000"/>
                                </a:schemeClr>
                              </a:solidFill>
                              <a:latin typeface="Cambria Math" panose="02040503050406030204" pitchFamily="18" charset="0"/>
                            </a:rPr>
                            <m:t>0.15</m:t>
                          </m:r>
                        </m:sub>
                      </m:sSub>
                      <m:sSub>
                        <m:sSubPr>
                          <m:ctrlPr>
                            <a:rPr lang="en-GB" sz="1100" i="1" dirty="0">
                              <a:solidFill>
                                <a:schemeClr val="tx2">
                                  <a:lumMod val="60000"/>
                                  <a:lumOff val="40000"/>
                                </a:schemeClr>
                              </a:solidFill>
                              <a:latin typeface="Cambria Math" panose="02040503050406030204" pitchFamily="18" charset="0"/>
                            </a:rPr>
                          </m:ctrlPr>
                        </m:sSubPr>
                        <m:e>
                          <m:r>
                            <a:rPr lang="en-GB" sz="1100" i="1" dirty="0">
                              <a:solidFill>
                                <a:schemeClr val="tx2">
                                  <a:lumMod val="60000"/>
                                  <a:lumOff val="40000"/>
                                </a:schemeClr>
                              </a:solidFill>
                              <a:latin typeface="Cambria Math" panose="02040503050406030204" pitchFamily="18" charset="0"/>
                            </a:rPr>
                            <m:t>𝐴𝑙</m:t>
                          </m:r>
                        </m:e>
                        <m:sub>
                          <m:r>
                            <a:rPr lang="en-GB" sz="1100" i="1" dirty="0">
                              <a:solidFill>
                                <a:schemeClr val="tx2">
                                  <a:lumMod val="60000"/>
                                  <a:lumOff val="40000"/>
                                </a:schemeClr>
                              </a:solidFill>
                              <a:latin typeface="Cambria Math" panose="02040503050406030204" pitchFamily="18" charset="0"/>
                            </a:rPr>
                            <m:t>0.05</m:t>
                          </m:r>
                        </m:sub>
                      </m:sSub>
                      <m:sSub>
                        <m:sSubPr>
                          <m:ctrlPr>
                            <a:rPr lang="en-GB" sz="1100" i="1" dirty="0">
                              <a:solidFill>
                                <a:schemeClr val="tx2">
                                  <a:lumMod val="60000"/>
                                  <a:lumOff val="40000"/>
                                </a:schemeClr>
                              </a:solidFill>
                              <a:latin typeface="Cambria Math" panose="02040503050406030204" pitchFamily="18" charset="0"/>
                            </a:rPr>
                          </m:ctrlPr>
                        </m:sSubPr>
                        <m:e>
                          <m:r>
                            <a:rPr lang="en-GB" sz="1100" i="1" dirty="0">
                              <a:solidFill>
                                <a:schemeClr val="tx2">
                                  <a:lumMod val="60000"/>
                                  <a:lumOff val="40000"/>
                                </a:schemeClr>
                              </a:solidFill>
                              <a:latin typeface="Cambria Math" panose="02040503050406030204" pitchFamily="18" charset="0"/>
                            </a:rPr>
                            <m:t>(</m:t>
                          </m:r>
                          <m:r>
                            <a:rPr lang="en-GB" sz="1100" i="1" dirty="0">
                              <a:solidFill>
                                <a:schemeClr val="tx2">
                                  <a:lumMod val="60000"/>
                                  <a:lumOff val="40000"/>
                                </a:schemeClr>
                              </a:solidFill>
                              <a:latin typeface="Cambria Math" panose="02040503050406030204" pitchFamily="18" charset="0"/>
                            </a:rPr>
                            <m:t>𝑂𝐻</m:t>
                          </m:r>
                          <m:r>
                            <a:rPr lang="en-GB" sz="1100" i="1" dirty="0">
                              <a:solidFill>
                                <a:schemeClr val="tx2">
                                  <a:lumMod val="60000"/>
                                  <a:lumOff val="40000"/>
                                </a:schemeClr>
                              </a:solidFill>
                              <a:latin typeface="Cambria Math" panose="02040503050406030204" pitchFamily="18" charset="0"/>
                            </a:rPr>
                            <m:t>)</m:t>
                          </m:r>
                        </m:e>
                        <m:sub>
                          <m:r>
                            <a:rPr lang="en-GB" sz="1100" i="1" dirty="0">
                              <a:solidFill>
                                <a:schemeClr val="tx2">
                                  <a:lumMod val="60000"/>
                                  <a:lumOff val="40000"/>
                                </a:schemeClr>
                              </a:solidFill>
                              <a:latin typeface="Cambria Math" panose="02040503050406030204" pitchFamily="18" charset="0"/>
                            </a:rPr>
                            <m:t>2</m:t>
                          </m:r>
                        </m:sub>
                      </m:sSub>
                      <m:r>
                        <a:rPr lang="en-GB" sz="1100" b="0" i="1" smtClean="0">
                          <a:solidFill>
                            <a:schemeClr val="tx2">
                              <a:lumMod val="60000"/>
                              <a:lumOff val="40000"/>
                            </a:schemeClr>
                          </a:solidFill>
                          <a:latin typeface="Cambria Math" panose="02040503050406030204" pitchFamily="18" charset="0"/>
                        </a:rPr>
                        <m:t>+ </m:t>
                      </m:r>
                      <m:r>
                        <a:rPr lang="en-GB" sz="1100" b="0" i="1" smtClean="0">
                          <a:solidFill>
                            <a:schemeClr val="tx2">
                              <a:lumMod val="60000"/>
                              <a:lumOff val="40000"/>
                            </a:schemeClr>
                          </a:solidFill>
                          <a:latin typeface="Cambria Math" panose="02040503050406030204" pitchFamily="18" charset="0"/>
                        </a:rPr>
                        <m:t>𝐿𝑖𝑂𝐻</m:t>
                      </m:r>
                      <m:r>
                        <a:rPr lang="en-GB" sz="1100" b="0" i="1" smtClean="0">
                          <a:solidFill>
                            <a:schemeClr val="tx2">
                              <a:lumMod val="60000"/>
                              <a:lumOff val="40000"/>
                            </a:schemeClr>
                          </a:solidFill>
                          <a:latin typeface="Cambria Math" panose="02040503050406030204" pitchFamily="18" charset="0"/>
                          <a:ea typeface="Cambria Math" panose="02040503050406030204" pitchFamily="18" charset="0"/>
                        </a:rPr>
                        <m:t>∙</m:t>
                      </m:r>
                      <m:sSub>
                        <m:sSubPr>
                          <m:ctrlPr>
                            <a:rPr lang="en-GB" sz="1100" b="0" i="1" smtClean="0">
                              <a:solidFill>
                                <a:schemeClr val="tx2">
                                  <a:lumMod val="60000"/>
                                  <a:lumOff val="40000"/>
                                </a:schemeClr>
                              </a:solidFill>
                              <a:latin typeface="Cambria Math" panose="02040503050406030204" pitchFamily="18" charset="0"/>
                            </a:rPr>
                          </m:ctrlPr>
                        </m:sSubPr>
                        <m:e>
                          <m:r>
                            <a:rPr lang="en-GB" sz="1100" b="0" i="1" smtClean="0">
                              <a:solidFill>
                                <a:schemeClr val="tx2">
                                  <a:lumMod val="60000"/>
                                  <a:lumOff val="40000"/>
                                </a:schemeClr>
                              </a:solidFill>
                              <a:latin typeface="Cambria Math" panose="02040503050406030204" pitchFamily="18" charset="0"/>
                            </a:rPr>
                            <m:t>𝐻</m:t>
                          </m:r>
                        </m:e>
                        <m:sub>
                          <m:r>
                            <a:rPr lang="en-GB" sz="1100" b="0" i="1" smtClean="0">
                              <a:solidFill>
                                <a:schemeClr val="tx2">
                                  <a:lumMod val="60000"/>
                                  <a:lumOff val="40000"/>
                                </a:schemeClr>
                              </a:solidFill>
                              <a:latin typeface="Cambria Math" panose="02040503050406030204" pitchFamily="18" charset="0"/>
                            </a:rPr>
                            <m:t>2</m:t>
                          </m:r>
                        </m:sub>
                      </m:sSub>
                      <m:r>
                        <a:rPr lang="en-GB" sz="1100" i="1">
                          <a:solidFill>
                            <a:schemeClr val="tx2">
                              <a:lumMod val="60000"/>
                              <a:lumOff val="40000"/>
                            </a:schemeClr>
                          </a:solidFill>
                          <a:latin typeface="Cambria Math" panose="02040503050406030204" pitchFamily="18" charset="0"/>
                        </a:rPr>
                        <m:t>𝑂</m:t>
                      </m:r>
                      <m:r>
                        <a:rPr lang="en-GB" sz="1100" b="0" i="1" smtClean="0">
                          <a:solidFill>
                            <a:schemeClr val="tx2">
                              <a:lumMod val="60000"/>
                              <a:lumOff val="40000"/>
                            </a:schemeClr>
                          </a:solidFill>
                          <a:latin typeface="Cambria Math" panose="02040503050406030204" pitchFamily="18" charset="0"/>
                        </a:rPr>
                        <m:t>+0.25</m:t>
                      </m:r>
                      <m:sSub>
                        <m:sSubPr>
                          <m:ctrlPr>
                            <a:rPr lang="en-GB" sz="1100" b="0" i="1" smtClean="0">
                              <a:solidFill>
                                <a:schemeClr val="tx2">
                                  <a:lumMod val="60000"/>
                                  <a:lumOff val="40000"/>
                                </a:schemeClr>
                              </a:solidFill>
                              <a:latin typeface="Cambria Math" panose="02040503050406030204" pitchFamily="18" charset="0"/>
                            </a:rPr>
                          </m:ctrlPr>
                        </m:sSubPr>
                        <m:e>
                          <m:r>
                            <a:rPr lang="en-GB" sz="1100" b="0" i="1" smtClean="0">
                              <a:solidFill>
                                <a:schemeClr val="tx2">
                                  <a:lumMod val="60000"/>
                                  <a:lumOff val="40000"/>
                                </a:schemeClr>
                              </a:solidFill>
                              <a:latin typeface="Cambria Math" panose="02040503050406030204" pitchFamily="18" charset="0"/>
                            </a:rPr>
                            <m:t>𝑂</m:t>
                          </m:r>
                        </m:e>
                        <m:sub>
                          <m:r>
                            <a:rPr lang="en-GB" sz="1100" b="0" i="1" smtClean="0">
                              <a:solidFill>
                                <a:schemeClr val="tx2">
                                  <a:lumMod val="60000"/>
                                  <a:lumOff val="40000"/>
                                </a:schemeClr>
                              </a:solidFill>
                              <a:latin typeface="Cambria Math" panose="02040503050406030204" pitchFamily="18" charset="0"/>
                            </a:rPr>
                            <m:t>2</m:t>
                          </m:r>
                        </m:sub>
                      </m:sSub>
                      <m:r>
                        <a:rPr lang="en-GB" sz="1100" i="1" smtClean="0">
                          <a:solidFill>
                            <a:schemeClr val="tx2">
                              <a:lumMod val="60000"/>
                              <a:lumOff val="40000"/>
                            </a:schemeClr>
                          </a:solidFill>
                          <a:latin typeface="Cambria Math" panose="02040503050406030204" pitchFamily="18" charset="0"/>
                        </a:rPr>
                        <m:t>→</m:t>
                      </m:r>
                      <m:r>
                        <a:rPr lang="en-GB" sz="1100" i="1" dirty="0">
                          <a:solidFill>
                            <a:schemeClr val="tx2">
                              <a:lumMod val="60000"/>
                              <a:lumOff val="40000"/>
                            </a:schemeClr>
                          </a:solidFill>
                          <a:latin typeface="Cambria Math" panose="02040503050406030204" pitchFamily="18" charset="0"/>
                        </a:rPr>
                        <m:t>𝐿𝑖</m:t>
                      </m:r>
                      <m:sSub>
                        <m:sSubPr>
                          <m:ctrlPr>
                            <a:rPr lang="en-GB" sz="1100" i="1" dirty="0">
                              <a:solidFill>
                                <a:schemeClr val="tx2">
                                  <a:lumMod val="60000"/>
                                  <a:lumOff val="40000"/>
                                </a:schemeClr>
                              </a:solidFill>
                              <a:latin typeface="Cambria Math" panose="02040503050406030204" pitchFamily="18" charset="0"/>
                            </a:rPr>
                          </m:ctrlPr>
                        </m:sSubPr>
                        <m:e>
                          <m:r>
                            <a:rPr lang="en-GB" sz="1100" i="1" dirty="0">
                              <a:solidFill>
                                <a:schemeClr val="tx2">
                                  <a:lumMod val="60000"/>
                                  <a:lumOff val="40000"/>
                                </a:schemeClr>
                              </a:solidFill>
                              <a:latin typeface="Cambria Math" panose="02040503050406030204" pitchFamily="18" charset="0"/>
                            </a:rPr>
                            <m:t>𝑁𝑖</m:t>
                          </m:r>
                        </m:e>
                        <m:sub>
                          <m:r>
                            <a:rPr lang="en-GB" sz="1100" i="1" dirty="0">
                              <a:solidFill>
                                <a:schemeClr val="tx2">
                                  <a:lumMod val="60000"/>
                                  <a:lumOff val="40000"/>
                                </a:schemeClr>
                              </a:solidFill>
                              <a:latin typeface="Cambria Math" panose="02040503050406030204" pitchFamily="18" charset="0"/>
                            </a:rPr>
                            <m:t>0.8</m:t>
                          </m:r>
                        </m:sub>
                      </m:sSub>
                      <m:sSub>
                        <m:sSubPr>
                          <m:ctrlPr>
                            <a:rPr lang="en-GB" sz="1100" i="1" dirty="0">
                              <a:solidFill>
                                <a:schemeClr val="tx2">
                                  <a:lumMod val="60000"/>
                                  <a:lumOff val="40000"/>
                                </a:schemeClr>
                              </a:solidFill>
                              <a:latin typeface="Cambria Math" panose="02040503050406030204" pitchFamily="18" charset="0"/>
                            </a:rPr>
                          </m:ctrlPr>
                        </m:sSubPr>
                        <m:e>
                          <m:r>
                            <a:rPr lang="en-GB" sz="1100" i="1" dirty="0">
                              <a:solidFill>
                                <a:schemeClr val="tx2">
                                  <a:lumMod val="60000"/>
                                  <a:lumOff val="40000"/>
                                </a:schemeClr>
                              </a:solidFill>
                              <a:latin typeface="Cambria Math" panose="02040503050406030204" pitchFamily="18" charset="0"/>
                            </a:rPr>
                            <m:t>𝐶𝑜</m:t>
                          </m:r>
                        </m:e>
                        <m:sub>
                          <m:r>
                            <a:rPr lang="en-GB" sz="1100" i="1" dirty="0">
                              <a:solidFill>
                                <a:schemeClr val="tx2">
                                  <a:lumMod val="60000"/>
                                  <a:lumOff val="40000"/>
                                </a:schemeClr>
                              </a:solidFill>
                              <a:latin typeface="Cambria Math" panose="02040503050406030204" pitchFamily="18" charset="0"/>
                            </a:rPr>
                            <m:t>0.15</m:t>
                          </m:r>
                        </m:sub>
                      </m:sSub>
                      <m:sSub>
                        <m:sSubPr>
                          <m:ctrlPr>
                            <a:rPr lang="en-GB" sz="1100" i="1" dirty="0">
                              <a:solidFill>
                                <a:schemeClr val="tx2">
                                  <a:lumMod val="60000"/>
                                  <a:lumOff val="40000"/>
                                </a:schemeClr>
                              </a:solidFill>
                              <a:latin typeface="Cambria Math" panose="02040503050406030204" pitchFamily="18" charset="0"/>
                            </a:rPr>
                          </m:ctrlPr>
                        </m:sSubPr>
                        <m:e>
                          <m:r>
                            <a:rPr lang="en-GB" sz="1100" i="1" dirty="0">
                              <a:solidFill>
                                <a:schemeClr val="tx2">
                                  <a:lumMod val="60000"/>
                                  <a:lumOff val="40000"/>
                                </a:schemeClr>
                              </a:solidFill>
                              <a:latin typeface="Cambria Math" panose="02040503050406030204" pitchFamily="18" charset="0"/>
                            </a:rPr>
                            <m:t>𝐴𝑙</m:t>
                          </m:r>
                        </m:e>
                        <m:sub>
                          <m:r>
                            <a:rPr lang="en-GB" sz="1100" i="1" dirty="0">
                              <a:solidFill>
                                <a:schemeClr val="tx2">
                                  <a:lumMod val="60000"/>
                                  <a:lumOff val="40000"/>
                                </a:schemeClr>
                              </a:solidFill>
                              <a:latin typeface="Cambria Math" panose="02040503050406030204" pitchFamily="18" charset="0"/>
                            </a:rPr>
                            <m:t>0.05</m:t>
                          </m:r>
                        </m:sub>
                      </m:sSub>
                      <m:sSub>
                        <m:sSubPr>
                          <m:ctrlPr>
                            <a:rPr lang="en-GB" sz="1100" i="1" dirty="0">
                              <a:solidFill>
                                <a:schemeClr val="tx2">
                                  <a:lumMod val="60000"/>
                                  <a:lumOff val="40000"/>
                                </a:schemeClr>
                              </a:solidFill>
                              <a:latin typeface="Cambria Math" panose="02040503050406030204" pitchFamily="18" charset="0"/>
                            </a:rPr>
                          </m:ctrlPr>
                        </m:sSubPr>
                        <m:e>
                          <m:r>
                            <a:rPr lang="en-GB" sz="1100" i="1" dirty="0">
                              <a:solidFill>
                                <a:schemeClr val="tx2">
                                  <a:lumMod val="60000"/>
                                  <a:lumOff val="40000"/>
                                </a:schemeClr>
                              </a:solidFill>
                              <a:latin typeface="Cambria Math" panose="02040503050406030204" pitchFamily="18" charset="0"/>
                            </a:rPr>
                            <m:t>𝑂</m:t>
                          </m:r>
                        </m:e>
                        <m:sub>
                          <m:r>
                            <a:rPr lang="en-GB" sz="1100" i="1" dirty="0">
                              <a:solidFill>
                                <a:schemeClr val="tx2">
                                  <a:lumMod val="60000"/>
                                  <a:lumOff val="40000"/>
                                </a:schemeClr>
                              </a:solidFill>
                              <a:latin typeface="Cambria Math" panose="02040503050406030204" pitchFamily="18" charset="0"/>
                            </a:rPr>
                            <m:t>2</m:t>
                          </m:r>
                        </m:sub>
                      </m:sSub>
                      <m:r>
                        <a:rPr lang="en-GB" sz="1100" b="0" i="1" dirty="0" smtClean="0">
                          <a:solidFill>
                            <a:schemeClr val="tx2">
                              <a:lumMod val="60000"/>
                              <a:lumOff val="40000"/>
                            </a:schemeClr>
                          </a:solidFill>
                          <a:latin typeface="Cambria Math" panose="02040503050406030204" pitchFamily="18" charset="0"/>
                        </a:rPr>
                        <m:t>+2.5</m:t>
                      </m:r>
                      <m:sSub>
                        <m:sSubPr>
                          <m:ctrlPr>
                            <a:rPr lang="en-GB" sz="1100" b="0" i="1" dirty="0" smtClean="0">
                              <a:solidFill>
                                <a:schemeClr val="tx2">
                                  <a:lumMod val="60000"/>
                                  <a:lumOff val="40000"/>
                                </a:schemeClr>
                              </a:solidFill>
                              <a:latin typeface="Cambria Math" panose="02040503050406030204" pitchFamily="18" charset="0"/>
                            </a:rPr>
                          </m:ctrlPr>
                        </m:sSubPr>
                        <m:e>
                          <m:r>
                            <a:rPr lang="en-GB" sz="1100" b="0" i="1" dirty="0" smtClean="0">
                              <a:solidFill>
                                <a:schemeClr val="tx2">
                                  <a:lumMod val="60000"/>
                                  <a:lumOff val="40000"/>
                                </a:schemeClr>
                              </a:solidFill>
                              <a:latin typeface="Cambria Math" panose="02040503050406030204" pitchFamily="18" charset="0"/>
                            </a:rPr>
                            <m:t>𝐻</m:t>
                          </m:r>
                        </m:e>
                        <m:sub>
                          <m:r>
                            <a:rPr lang="en-GB" sz="1100" b="0" i="1" dirty="0" smtClean="0">
                              <a:solidFill>
                                <a:schemeClr val="tx2">
                                  <a:lumMod val="60000"/>
                                  <a:lumOff val="40000"/>
                                </a:schemeClr>
                              </a:solidFill>
                              <a:latin typeface="Cambria Math" panose="02040503050406030204" pitchFamily="18" charset="0"/>
                            </a:rPr>
                            <m:t>2</m:t>
                          </m:r>
                        </m:sub>
                      </m:sSub>
                      <m:r>
                        <a:rPr lang="en-GB" sz="1100" b="0" i="1" dirty="0" smtClean="0">
                          <a:solidFill>
                            <a:schemeClr val="tx2">
                              <a:lumMod val="60000"/>
                              <a:lumOff val="40000"/>
                            </a:schemeClr>
                          </a:solidFill>
                          <a:latin typeface="Cambria Math" panose="02040503050406030204" pitchFamily="18" charset="0"/>
                        </a:rPr>
                        <m:t>𝑂</m:t>
                      </m:r>
                    </m:oMath>
                  </m:oMathPara>
                </a14:m>
                <a:endParaRPr lang="en-GB" sz="1100" dirty="0"/>
              </a:p>
              <a:p>
                <a:endParaRPr lang="en-GB" sz="1100" dirty="0"/>
              </a:p>
            </p:txBody>
          </p:sp>
        </mc:Choice>
        <mc:Fallback xmlns="">
          <p:sp>
            <p:nvSpPr>
              <p:cNvPr id="45" name="TextBox 44">
                <a:extLst>
                  <a:ext uri="{FF2B5EF4-FFF2-40B4-BE49-F238E27FC236}">
                    <a16:creationId xmlns:a16="http://schemas.microsoft.com/office/drawing/2014/main" id="{9132E34E-1314-16AE-00EA-FF8C493612DD}"/>
                  </a:ext>
                </a:extLst>
              </p:cNvPr>
              <p:cNvSpPr txBox="1">
                <a:spLocks noRot="1" noChangeAspect="1" noMove="1" noResize="1" noEditPoints="1" noAdjustHandles="1" noChangeArrowheads="1" noChangeShapeType="1" noTextEdit="1"/>
              </p:cNvSpPr>
              <p:nvPr/>
            </p:nvSpPr>
            <p:spPr>
              <a:xfrm>
                <a:off x="5123552" y="5973097"/>
                <a:ext cx="6954148" cy="800219"/>
              </a:xfrm>
              <a:prstGeom prst="rect">
                <a:avLst/>
              </a:prstGeom>
              <a:blipFill>
                <a:blip r:embed="rId7"/>
                <a:stretch>
                  <a:fillRect t="-763"/>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DFAC9A0-D562-DAC5-0824-E8B91E49F669}"/>
              </a:ext>
            </a:extLst>
          </p:cNvPr>
          <p:cNvGrpSpPr/>
          <p:nvPr/>
        </p:nvGrpSpPr>
        <p:grpSpPr>
          <a:xfrm>
            <a:off x="435051" y="4095654"/>
            <a:ext cx="4479002" cy="2563988"/>
            <a:chOff x="435051" y="4095654"/>
            <a:chExt cx="4479002" cy="2563988"/>
          </a:xfrm>
        </p:grpSpPr>
        <p:pic>
          <p:nvPicPr>
            <p:cNvPr id="8" name="Picture 7">
              <a:extLst>
                <a:ext uri="{FF2B5EF4-FFF2-40B4-BE49-F238E27FC236}">
                  <a16:creationId xmlns:a16="http://schemas.microsoft.com/office/drawing/2014/main" id="{981BDA8E-E9C3-5CEB-F725-7D5ED956E5DA}"/>
                </a:ext>
              </a:extLst>
            </p:cNvPr>
            <p:cNvPicPr>
              <a:picLocks noChangeAspect="1"/>
            </p:cNvPicPr>
            <p:nvPr/>
          </p:nvPicPr>
          <p:blipFill>
            <a:blip r:embed="rId8"/>
            <a:stretch>
              <a:fillRect/>
            </a:stretch>
          </p:blipFill>
          <p:spPr>
            <a:xfrm>
              <a:off x="435051" y="4107927"/>
              <a:ext cx="4479002" cy="2551715"/>
            </a:xfrm>
            <a:prstGeom prst="rect">
              <a:avLst/>
            </a:prstGeom>
          </p:spPr>
        </p:pic>
        <p:pic>
          <p:nvPicPr>
            <p:cNvPr id="9" name="Picture 8">
              <a:extLst>
                <a:ext uri="{FF2B5EF4-FFF2-40B4-BE49-F238E27FC236}">
                  <a16:creationId xmlns:a16="http://schemas.microsoft.com/office/drawing/2014/main" id="{64A6656F-5693-6492-5CEC-72BB65019044}"/>
                </a:ext>
              </a:extLst>
            </p:cNvPr>
            <p:cNvPicPr>
              <a:picLocks noChangeAspect="1"/>
            </p:cNvPicPr>
            <p:nvPr/>
          </p:nvPicPr>
          <p:blipFill>
            <a:blip r:embed="rId9"/>
            <a:stretch>
              <a:fillRect/>
            </a:stretch>
          </p:blipFill>
          <p:spPr>
            <a:xfrm>
              <a:off x="4521682" y="4095654"/>
              <a:ext cx="339405" cy="266737"/>
            </a:xfrm>
            <a:prstGeom prst="rect">
              <a:avLst/>
            </a:prstGeom>
          </p:spPr>
        </p:pic>
      </p:grpSp>
      <p:grpSp>
        <p:nvGrpSpPr>
          <p:cNvPr id="18" name="Group 17">
            <a:extLst>
              <a:ext uri="{FF2B5EF4-FFF2-40B4-BE49-F238E27FC236}">
                <a16:creationId xmlns:a16="http://schemas.microsoft.com/office/drawing/2014/main" id="{5137AD52-68F2-931E-8971-1CC4285BEB3F}"/>
              </a:ext>
            </a:extLst>
          </p:cNvPr>
          <p:cNvGrpSpPr/>
          <p:nvPr/>
        </p:nvGrpSpPr>
        <p:grpSpPr>
          <a:xfrm>
            <a:off x="6161389" y="1099522"/>
            <a:ext cx="5191365" cy="3863563"/>
            <a:chOff x="6161389" y="1099522"/>
            <a:chExt cx="5191365" cy="3863563"/>
          </a:xfrm>
        </p:grpSpPr>
        <p:pic>
          <p:nvPicPr>
            <p:cNvPr id="41" name="Picture 40">
              <a:extLst>
                <a:ext uri="{FF2B5EF4-FFF2-40B4-BE49-F238E27FC236}">
                  <a16:creationId xmlns:a16="http://schemas.microsoft.com/office/drawing/2014/main" id="{AB34F10A-4171-C677-8D5B-0801269BFA44}"/>
                </a:ext>
              </a:extLst>
            </p:cNvPr>
            <p:cNvPicPr>
              <a:picLocks noChangeAspect="1"/>
            </p:cNvPicPr>
            <p:nvPr/>
          </p:nvPicPr>
          <p:blipFill>
            <a:blip r:embed="rId10"/>
            <a:stretch>
              <a:fillRect/>
            </a:stretch>
          </p:blipFill>
          <p:spPr>
            <a:xfrm>
              <a:off x="6161389" y="1102088"/>
              <a:ext cx="5191365" cy="3860997"/>
            </a:xfrm>
            <a:prstGeom prst="rect">
              <a:avLst/>
            </a:prstGeom>
          </p:spPr>
        </p:pic>
        <p:pic>
          <p:nvPicPr>
            <p:cNvPr id="12" name="Picture 11">
              <a:extLst>
                <a:ext uri="{FF2B5EF4-FFF2-40B4-BE49-F238E27FC236}">
                  <a16:creationId xmlns:a16="http://schemas.microsoft.com/office/drawing/2014/main" id="{41032A42-DAB4-EBAD-9E7C-BC959830C4DE}"/>
                </a:ext>
              </a:extLst>
            </p:cNvPr>
            <p:cNvPicPr>
              <a:picLocks noChangeAspect="1"/>
            </p:cNvPicPr>
            <p:nvPr/>
          </p:nvPicPr>
          <p:blipFill>
            <a:blip r:embed="rId9"/>
            <a:stretch>
              <a:fillRect/>
            </a:stretch>
          </p:blipFill>
          <p:spPr>
            <a:xfrm>
              <a:off x="10913522" y="1099522"/>
              <a:ext cx="339405" cy="266737"/>
            </a:xfrm>
            <a:prstGeom prst="rect">
              <a:avLst/>
            </a:prstGeom>
          </p:spPr>
        </p:pic>
      </p:grpSp>
      <p:cxnSp>
        <p:nvCxnSpPr>
          <p:cNvPr id="24" name="Straight Arrow Connector 23">
            <a:extLst>
              <a:ext uri="{FF2B5EF4-FFF2-40B4-BE49-F238E27FC236}">
                <a16:creationId xmlns:a16="http://schemas.microsoft.com/office/drawing/2014/main" id="{9149AC9A-20B0-99AF-D8EE-22C13EBCF74F}"/>
              </a:ext>
            </a:extLst>
          </p:cNvPr>
          <p:cNvCxnSpPr>
            <a:cxnSpLocks/>
          </p:cNvCxnSpPr>
          <p:nvPr/>
        </p:nvCxnSpPr>
        <p:spPr>
          <a:xfrm flipV="1">
            <a:off x="3689542" y="1310691"/>
            <a:ext cx="2471847" cy="21183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312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A57736B-C4AB-8975-5877-B87C6A929AD1}"/>
              </a:ext>
            </a:extLst>
          </p:cNvPr>
          <p:cNvGrpSpPr/>
          <p:nvPr/>
        </p:nvGrpSpPr>
        <p:grpSpPr>
          <a:xfrm>
            <a:off x="6953848" y="0"/>
            <a:ext cx="5259463" cy="6929222"/>
            <a:chOff x="7072237" y="894736"/>
            <a:chExt cx="5259463" cy="5963264"/>
          </a:xfrm>
        </p:grpSpPr>
        <p:pic>
          <p:nvPicPr>
            <p:cNvPr id="20" name="Picture 19">
              <a:extLst>
                <a:ext uri="{FF2B5EF4-FFF2-40B4-BE49-F238E27FC236}">
                  <a16:creationId xmlns:a16="http://schemas.microsoft.com/office/drawing/2014/main" id="{368EC861-00C0-CCFA-D61C-6991A7878324}"/>
                </a:ext>
              </a:extLst>
            </p:cNvPr>
            <p:cNvPicPr>
              <a:picLocks noChangeAspect="1"/>
            </p:cNvPicPr>
            <p:nvPr/>
          </p:nvPicPr>
          <p:blipFill>
            <a:blip r:embed="rId3"/>
            <a:stretch>
              <a:fillRect/>
            </a:stretch>
          </p:blipFill>
          <p:spPr>
            <a:xfrm>
              <a:off x="7072237" y="4742666"/>
              <a:ext cx="3054976" cy="2115334"/>
            </a:xfrm>
            <a:prstGeom prst="rect">
              <a:avLst/>
            </a:prstGeom>
          </p:spPr>
        </p:pic>
        <p:pic>
          <p:nvPicPr>
            <p:cNvPr id="19" name="Picture 18">
              <a:extLst>
                <a:ext uri="{FF2B5EF4-FFF2-40B4-BE49-F238E27FC236}">
                  <a16:creationId xmlns:a16="http://schemas.microsoft.com/office/drawing/2014/main" id="{C135E195-B11E-AEE3-1A34-22BFDA0FEADF}"/>
                </a:ext>
              </a:extLst>
            </p:cNvPr>
            <p:cNvPicPr>
              <a:picLocks noChangeAspect="1"/>
            </p:cNvPicPr>
            <p:nvPr/>
          </p:nvPicPr>
          <p:blipFill>
            <a:blip r:embed="rId3"/>
            <a:stretch>
              <a:fillRect/>
            </a:stretch>
          </p:blipFill>
          <p:spPr>
            <a:xfrm>
              <a:off x="9276724" y="894736"/>
              <a:ext cx="3054976" cy="5963264"/>
            </a:xfrm>
            <a:prstGeom prst="rect">
              <a:avLst/>
            </a:prstGeom>
          </p:spPr>
        </p:pic>
      </p:grpSp>
      <p:graphicFrame>
        <p:nvGraphicFramePr>
          <p:cNvPr id="43" name="Table 42">
            <a:extLst>
              <a:ext uri="{FF2B5EF4-FFF2-40B4-BE49-F238E27FC236}">
                <a16:creationId xmlns:a16="http://schemas.microsoft.com/office/drawing/2014/main" id="{671AB9CC-A623-6014-6C5B-914A41245961}"/>
              </a:ext>
            </a:extLst>
          </p:cNvPr>
          <p:cNvGraphicFramePr>
            <a:graphicFrameLocks noGrp="1"/>
          </p:cNvGraphicFramePr>
          <p:nvPr>
            <p:extLst>
              <p:ext uri="{D42A27DB-BD31-4B8C-83A1-F6EECF244321}">
                <p14:modId xmlns:p14="http://schemas.microsoft.com/office/powerpoint/2010/main" val="1371851696"/>
              </p:ext>
            </p:extLst>
          </p:nvPr>
        </p:nvGraphicFramePr>
        <p:xfrm>
          <a:off x="9000277" y="4902080"/>
          <a:ext cx="3010008" cy="1505404"/>
        </p:xfrm>
        <a:graphic>
          <a:graphicData uri="http://schemas.openxmlformats.org/drawingml/2006/table">
            <a:tbl>
              <a:tblPr/>
              <a:tblGrid>
                <a:gridCol w="754583">
                  <a:extLst>
                    <a:ext uri="{9D8B030D-6E8A-4147-A177-3AD203B41FA5}">
                      <a16:colId xmlns:a16="http://schemas.microsoft.com/office/drawing/2014/main" val="4100078661"/>
                    </a:ext>
                  </a:extLst>
                </a:gridCol>
                <a:gridCol w="765679">
                  <a:extLst>
                    <a:ext uri="{9D8B030D-6E8A-4147-A177-3AD203B41FA5}">
                      <a16:colId xmlns:a16="http://schemas.microsoft.com/office/drawing/2014/main" val="941691578"/>
                    </a:ext>
                  </a:extLst>
                </a:gridCol>
                <a:gridCol w="965422">
                  <a:extLst>
                    <a:ext uri="{9D8B030D-6E8A-4147-A177-3AD203B41FA5}">
                      <a16:colId xmlns:a16="http://schemas.microsoft.com/office/drawing/2014/main" val="2258770987"/>
                    </a:ext>
                  </a:extLst>
                </a:gridCol>
                <a:gridCol w="524324">
                  <a:extLst>
                    <a:ext uri="{9D8B030D-6E8A-4147-A177-3AD203B41FA5}">
                      <a16:colId xmlns:a16="http://schemas.microsoft.com/office/drawing/2014/main" val="167004148"/>
                    </a:ext>
                  </a:extLst>
                </a:gridCol>
              </a:tblGrid>
              <a:tr h="348473">
                <a:tc gridSpan="4">
                  <a:txBody>
                    <a:bodyPr/>
                    <a:lstStyle/>
                    <a:p>
                      <a:pPr algn="ctr" fontAlgn="b"/>
                      <a:r>
                        <a:rPr lang="en-GB" sz="900" b="0" i="0" u="none" strike="noStrike">
                          <a:solidFill>
                            <a:srgbClr val="000000"/>
                          </a:solidFill>
                          <a:effectLst/>
                          <a:latin typeface="Calibri" panose="020F0502020204030204" pitchFamily="34" charset="0"/>
                        </a:rPr>
                        <a:t>Li-NCA Cathode active material energy breakdown</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599569211"/>
                  </a:ext>
                </a:extLst>
              </a:tr>
              <a:tr h="459985">
                <a:tc>
                  <a:txBody>
                    <a:bodyPr/>
                    <a:lstStyle/>
                    <a:p>
                      <a:pPr algn="ctr" fontAlgn="ctr"/>
                      <a:r>
                        <a:rPr lang="en-GB" sz="900" b="0" i="0" u="none" strike="noStrike">
                          <a:solidFill>
                            <a:srgbClr val="000000"/>
                          </a:solidFill>
                          <a:effectLst/>
                          <a:latin typeface="Calibri" panose="020F0502020204030204" pitchFamily="34" charset="0"/>
                        </a:rPr>
                        <a:t>Energy/ton (mmBtu)</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Energy/ton (kWh)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Energy/battery pack, 184.93kg (kWh)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Share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574345263"/>
                  </a:ext>
                </a:extLst>
              </a:tr>
              <a:tr h="348473">
                <a:tc gridSpan="4">
                  <a:txBody>
                    <a:bodyPr/>
                    <a:lstStyle/>
                    <a:p>
                      <a:pPr algn="ctr" fontAlgn="ctr"/>
                      <a:r>
                        <a:rPr lang="en-GB" sz="900" b="0" i="0" u="none" strike="noStrike">
                          <a:solidFill>
                            <a:srgbClr val="000000"/>
                          </a:solidFill>
                          <a:effectLst/>
                          <a:latin typeface="Calibri" panose="020F0502020204030204" pitchFamily="34" charset="0"/>
                        </a:rPr>
                        <a:t>Electricity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27904896"/>
                  </a:ext>
                </a:extLst>
              </a:tr>
              <a:tr h="348473">
                <a:tc>
                  <a:txBody>
                    <a:bodyPr/>
                    <a:lstStyle/>
                    <a:p>
                      <a:pPr algn="ctr" fontAlgn="ctr"/>
                      <a:r>
                        <a:rPr lang="en-GB" sz="900" b="0" i="0" u="none" strike="noStrike">
                          <a:solidFill>
                            <a:srgbClr val="000000"/>
                          </a:solidFill>
                          <a:effectLst/>
                          <a:latin typeface="Calibri" panose="020F0502020204030204" pitchFamily="34" charset="0"/>
                        </a:rPr>
                        <a:t>1.51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442.56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81.84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100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1313334"/>
                  </a:ext>
                </a:extLst>
              </a:tr>
            </a:tbl>
          </a:graphicData>
        </a:graphic>
      </p:graphicFrame>
      <p:graphicFrame>
        <p:nvGraphicFramePr>
          <p:cNvPr id="32" name="Table 31">
            <a:extLst>
              <a:ext uri="{FF2B5EF4-FFF2-40B4-BE49-F238E27FC236}">
                <a16:creationId xmlns:a16="http://schemas.microsoft.com/office/drawing/2014/main" id="{2C96C969-7367-2BA3-3630-FB193D47016C}"/>
              </a:ext>
            </a:extLst>
          </p:cNvPr>
          <p:cNvGraphicFramePr>
            <a:graphicFrameLocks noGrp="1"/>
          </p:cNvGraphicFramePr>
          <p:nvPr>
            <p:extLst>
              <p:ext uri="{D42A27DB-BD31-4B8C-83A1-F6EECF244321}">
                <p14:modId xmlns:p14="http://schemas.microsoft.com/office/powerpoint/2010/main" val="762188528"/>
              </p:ext>
            </p:extLst>
          </p:nvPr>
        </p:nvGraphicFramePr>
        <p:xfrm>
          <a:off x="5195743" y="4952516"/>
          <a:ext cx="3738730" cy="1906925"/>
        </p:xfrm>
        <a:graphic>
          <a:graphicData uri="http://schemas.openxmlformats.org/drawingml/2006/table">
            <a:tbl>
              <a:tblPr/>
              <a:tblGrid>
                <a:gridCol w="1262207">
                  <a:extLst>
                    <a:ext uri="{9D8B030D-6E8A-4147-A177-3AD203B41FA5}">
                      <a16:colId xmlns:a16="http://schemas.microsoft.com/office/drawing/2014/main" val="289536942"/>
                    </a:ext>
                  </a:extLst>
                </a:gridCol>
                <a:gridCol w="635794">
                  <a:extLst>
                    <a:ext uri="{9D8B030D-6E8A-4147-A177-3AD203B41FA5}">
                      <a16:colId xmlns:a16="http://schemas.microsoft.com/office/drawing/2014/main" val="2066402556"/>
                    </a:ext>
                  </a:extLst>
                </a:gridCol>
                <a:gridCol w="421481">
                  <a:extLst>
                    <a:ext uri="{9D8B030D-6E8A-4147-A177-3AD203B41FA5}">
                      <a16:colId xmlns:a16="http://schemas.microsoft.com/office/drawing/2014/main" val="2128292062"/>
                    </a:ext>
                  </a:extLst>
                </a:gridCol>
                <a:gridCol w="1419248">
                  <a:extLst>
                    <a:ext uri="{9D8B030D-6E8A-4147-A177-3AD203B41FA5}">
                      <a16:colId xmlns:a16="http://schemas.microsoft.com/office/drawing/2014/main" val="3793960163"/>
                    </a:ext>
                  </a:extLst>
                </a:gridCol>
              </a:tblGrid>
              <a:tr h="299089">
                <a:tc gridSpan="4">
                  <a:txBody>
                    <a:bodyPr/>
                    <a:lstStyle/>
                    <a:p>
                      <a:pPr algn="ctr" fontAlgn="b"/>
                      <a:r>
                        <a:rPr lang="en-GB" sz="900" b="0" i="0" u="none" strike="noStrike">
                          <a:solidFill>
                            <a:srgbClr val="000000"/>
                          </a:solidFill>
                          <a:effectLst/>
                          <a:latin typeface="Calibri" panose="020F0502020204030204" pitchFamily="34" charset="0"/>
                        </a:rPr>
                        <a:t>Li-NCA Cathode active material, material breakdown </a:t>
                      </a:r>
                    </a:p>
                  </a:txBody>
                  <a:tcPr marL="92135" marR="92135" marT="46067" marB="46067"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581984253"/>
                  </a:ext>
                </a:extLst>
              </a:tr>
              <a:tr h="394798">
                <a:tc>
                  <a:txBody>
                    <a:bodyPr/>
                    <a:lstStyle/>
                    <a:p>
                      <a:pPr algn="ctr" fontAlgn="ctr"/>
                      <a:r>
                        <a:rPr lang="en-GB" sz="900" b="0" i="0" u="none" strike="noStrike">
                          <a:solidFill>
                            <a:srgbClr val="000000"/>
                          </a:solidFill>
                          <a:effectLst/>
                          <a:latin typeface="Calibri" panose="020F0502020204030204" pitchFamily="34" charset="0"/>
                        </a:rPr>
                        <a:t>Resource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dirty="0">
                          <a:solidFill>
                            <a:srgbClr val="000000"/>
                          </a:solidFill>
                          <a:effectLst/>
                          <a:latin typeface="Calibri" panose="020F0502020204030204" pitchFamily="34" charset="0"/>
                        </a:rPr>
                        <a:t>Ton/Ton of </a:t>
                      </a:r>
                    </a:p>
                    <a:p>
                      <a:pPr algn="ctr" fontAlgn="ctr"/>
                      <a:r>
                        <a:rPr lang="en-GB" sz="900" b="0" i="0" u="none" strike="noStrike" dirty="0">
                          <a:solidFill>
                            <a:srgbClr val="000000"/>
                          </a:solidFill>
                          <a:effectLst/>
                          <a:latin typeface="Calibri" panose="020F0502020204030204" pitchFamily="34" charset="0"/>
                        </a:rPr>
                        <a:t>Li-NCA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Mass</a:t>
                      </a:r>
                    </a:p>
                    <a:p>
                      <a:pPr algn="ctr" fontAlgn="ctr"/>
                      <a:r>
                        <a:rPr lang="en-GB" sz="9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dirty="0">
                          <a:solidFill>
                            <a:srgbClr val="000000"/>
                          </a:solidFill>
                          <a:effectLst/>
                          <a:latin typeface="Calibri" panose="020F0502020204030204" pitchFamily="34" charset="0"/>
                        </a:rPr>
                        <a:t>Mass (kg) (Referenced to 184.93kg cathode active material</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833277316"/>
                  </a:ext>
                </a:extLst>
              </a:tr>
              <a:tr h="299089">
                <a:tc>
                  <a:txBody>
                    <a:bodyPr/>
                    <a:lstStyle/>
                    <a:p>
                      <a:pPr algn="ctr" fontAlgn="ctr"/>
                      <a:r>
                        <a:rPr lang="en-GB" sz="900" b="1" i="0" u="none" strike="noStrike">
                          <a:solidFill>
                            <a:srgbClr val="000000"/>
                          </a:solidFill>
                          <a:effectLst/>
                          <a:latin typeface="Calibri" panose="020F0502020204030204" pitchFamily="34" charset="0"/>
                        </a:rPr>
                        <a:t>NCA</a:t>
                      </a:r>
                      <a:r>
                        <a:rPr lang="en-GB" sz="900" b="0" i="0" u="none" strike="noStrike">
                          <a:solidFill>
                            <a:srgbClr val="000000"/>
                          </a:solidFill>
                          <a:effectLst/>
                          <a:latin typeface="Calibri" panose="020F0502020204030204" pitchFamily="34" charset="0"/>
                        </a:rPr>
                        <a:t> Precursor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0.95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76.6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Calibri" panose="020F0502020204030204" pitchFamily="34" charset="0"/>
                        </a:rPr>
                        <a:t>141.68</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5355948"/>
                  </a:ext>
                </a:extLst>
              </a:tr>
              <a:tr h="299089">
                <a:tc>
                  <a:txBody>
                    <a:bodyPr/>
                    <a:lstStyle/>
                    <a:p>
                      <a:pPr algn="ctr" rtl="0" fontAlgn="ctr"/>
                      <a:r>
                        <a:rPr lang="en-GB" sz="900" b="1" i="0" u="none" strike="noStrike">
                          <a:solidFill>
                            <a:srgbClr val="000000"/>
                          </a:solidFill>
                          <a:effectLst/>
                          <a:latin typeface="Calibri" panose="020F0502020204030204" pitchFamily="34" charset="0"/>
                        </a:rPr>
                        <a:t>Lithium</a:t>
                      </a:r>
                      <a:r>
                        <a:rPr lang="en-GB" sz="900" b="0" i="0" u="none" strike="noStrike">
                          <a:solidFill>
                            <a:srgbClr val="000000"/>
                          </a:solidFill>
                          <a:effectLst/>
                          <a:latin typeface="Calibri" panose="020F0502020204030204" pitchFamily="34" charset="0"/>
                        </a:rPr>
                        <a:t> hydroxide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0.25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20.2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Calibri" panose="020F0502020204030204" pitchFamily="34" charset="0"/>
                        </a:rPr>
                        <a:t>37.28</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5368955"/>
                  </a:ext>
                </a:extLst>
              </a:tr>
              <a:tr h="299089">
                <a:tc>
                  <a:txBody>
                    <a:bodyPr/>
                    <a:lstStyle/>
                    <a:p>
                      <a:pPr algn="ctr" rtl="0" fontAlgn="ctr"/>
                      <a:r>
                        <a:rPr lang="en-GB" sz="900" b="0" i="0" u="none" strike="noStrike">
                          <a:solidFill>
                            <a:srgbClr val="000000"/>
                          </a:solidFill>
                          <a:effectLst/>
                          <a:latin typeface="Calibri" panose="020F0502020204030204" pitchFamily="34" charset="0"/>
                        </a:rPr>
                        <a:t>Oxygen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0.04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3.2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Calibri" panose="020F0502020204030204" pitchFamily="34" charset="0"/>
                        </a:rPr>
                        <a:t>5.97</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3214855"/>
                  </a:ext>
                </a:extLst>
              </a:tr>
              <a:tr h="299089">
                <a:tc>
                  <a:txBody>
                    <a:bodyPr/>
                    <a:lstStyle/>
                    <a:p>
                      <a:pPr algn="ctr" rtl="0" fontAlgn="ctr"/>
                      <a:r>
                        <a:rPr lang="en-GB" sz="900" b="0" i="0" u="none" strike="noStrike" dirty="0">
                          <a:solidFill>
                            <a:srgbClr val="000000"/>
                          </a:solidFill>
                          <a:effectLst/>
                          <a:latin typeface="Calibri" panose="020F0502020204030204" pitchFamily="34" charset="0"/>
                        </a:rPr>
                        <a:t>sum</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GB" sz="900" b="0" i="0" u="none" strike="noStrike">
                          <a:solidFill>
                            <a:srgbClr val="000000"/>
                          </a:solidFill>
                          <a:effectLst/>
                          <a:latin typeface="Calibri" panose="020F0502020204030204" pitchFamily="34" charset="0"/>
                        </a:rPr>
                        <a:t>1.24</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GB" sz="900" b="0" i="0" u="none" strike="noStrike">
                          <a:solidFill>
                            <a:srgbClr val="000000"/>
                          </a:solidFill>
                          <a:effectLst/>
                          <a:latin typeface="Calibri" panose="020F0502020204030204" pitchFamily="34" charset="0"/>
                        </a:rPr>
                        <a:t>100</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GB" sz="900" b="1" i="0" u="none" strike="noStrike" dirty="0">
                          <a:solidFill>
                            <a:srgbClr val="000000"/>
                          </a:solidFill>
                          <a:effectLst/>
                          <a:latin typeface="Calibri" panose="020F0502020204030204" pitchFamily="34" charset="0"/>
                        </a:rPr>
                        <a:t>184.93</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64373477"/>
                  </a:ext>
                </a:extLst>
              </a:tr>
            </a:tbl>
          </a:graphicData>
        </a:graphic>
      </p:graphicFrame>
      <p:sp>
        <p:nvSpPr>
          <p:cNvPr id="33" name="Rectangle 32">
            <a:extLst>
              <a:ext uri="{FF2B5EF4-FFF2-40B4-BE49-F238E27FC236}">
                <a16:creationId xmlns:a16="http://schemas.microsoft.com/office/drawing/2014/main" id="{437BA167-93C3-4FF6-EFAB-B95B3E3237FD}"/>
              </a:ext>
            </a:extLst>
          </p:cNvPr>
          <p:cNvSpPr/>
          <p:nvPr/>
        </p:nvSpPr>
        <p:spPr>
          <a:xfrm>
            <a:off x="0" y="0"/>
            <a:ext cx="12192000" cy="8849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Rounded Corners 33">
            <a:extLst>
              <a:ext uri="{FF2B5EF4-FFF2-40B4-BE49-F238E27FC236}">
                <a16:creationId xmlns:a16="http://schemas.microsoft.com/office/drawing/2014/main" id="{E89F4DFC-AD8D-1E78-B7C9-1CC714950700}"/>
              </a:ext>
            </a:extLst>
          </p:cNvPr>
          <p:cNvSpPr/>
          <p:nvPr/>
        </p:nvSpPr>
        <p:spPr>
          <a:xfrm>
            <a:off x="425236" y="123238"/>
            <a:ext cx="1563329" cy="678426"/>
          </a:xfrm>
          <a:prstGeom prst="roundRect">
            <a:avLst/>
          </a:prstGeom>
          <a:gradFill flip="none" rotWithShape="1">
            <a:gsLst>
              <a:gs pos="0">
                <a:schemeClr val="accent6"/>
              </a:gs>
              <a:gs pos="100000">
                <a:schemeClr val="bg2"/>
              </a:gs>
            </a:gsLst>
            <a:lin ang="5400000" scaled="1"/>
            <a:tileRect/>
          </a:gradFill>
          <a:ln w="57150">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Introduction</a:t>
            </a:r>
          </a:p>
        </p:txBody>
      </p:sp>
      <p:sp>
        <p:nvSpPr>
          <p:cNvPr id="35" name="Rectangle: Rounded Corners 34">
            <a:extLst>
              <a:ext uri="{FF2B5EF4-FFF2-40B4-BE49-F238E27FC236}">
                <a16:creationId xmlns:a16="http://schemas.microsoft.com/office/drawing/2014/main" id="{E8DBC33E-C4E7-648F-6A6E-A20697352337}"/>
              </a:ext>
            </a:extLst>
          </p:cNvPr>
          <p:cNvSpPr/>
          <p:nvPr/>
        </p:nvSpPr>
        <p:spPr>
          <a:xfrm>
            <a:off x="3689542"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Remaining Production</a:t>
            </a:r>
          </a:p>
        </p:txBody>
      </p:sp>
      <p:sp>
        <p:nvSpPr>
          <p:cNvPr id="36" name="Rectangle: Rounded Corners 35">
            <a:extLst>
              <a:ext uri="{FF2B5EF4-FFF2-40B4-BE49-F238E27FC236}">
                <a16:creationId xmlns:a16="http://schemas.microsoft.com/office/drawing/2014/main" id="{3325A8C8-0B1A-BE95-3704-3FF841249FCF}"/>
              </a:ext>
            </a:extLst>
          </p:cNvPr>
          <p:cNvSpPr/>
          <p:nvPr/>
        </p:nvSpPr>
        <p:spPr>
          <a:xfrm>
            <a:off x="5321695"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Transport</a:t>
            </a:r>
          </a:p>
        </p:txBody>
      </p:sp>
      <p:sp>
        <p:nvSpPr>
          <p:cNvPr id="37" name="Rectangle: Rounded Corners 36">
            <a:extLst>
              <a:ext uri="{FF2B5EF4-FFF2-40B4-BE49-F238E27FC236}">
                <a16:creationId xmlns:a16="http://schemas.microsoft.com/office/drawing/2014/main" id="{ADAE80D8-117A-F2F8-9303-19BA89238888}"/>
              </a:ext>
            </a:extLst>
          </p:cNvPr>
          <p:cNvSpPr/>
          <p:nvPr/>
        </p:nvSpPr>
        <p:spPr>
          <a:xfrm>
            <a:off x="6953848"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Use Phase</a:t>
            </a:r>
          </a:p>
        </p:txBody>
      </p:sp>
      <p:sp>
        <p:nvSpPr>
          <p:cNvPr id="38" name="Rectangle: Rounded Corners 37">
            <a:extLst>
              <a:ext uri="{FF2B5EF4-FFF2-40B4-BE49-F238E27FC236}">
                <a16:creationId xmlns:a16="http://schemas.microsoft.com/office/drawing/2014/main" id="{C2EC31F6-0B08-7B00-9B96-9956A365528E}"/>
              </a:ext>
            </a:extLst>
          </p:cNvPr>
          <p:cNvSpPr/>
          <p:nvPr/>
        </p:nvSpPr>
        <p:spPr>
          <a:xfrm>
            <a:off x="8586001"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End of Life</a:t>
            </a:r>
          </a:p>
        </p:txBody>
      </p:sp>
      <p:sp>
        <p:nvSpPr>
          <p:cNvPr id="39" name="Rectangle: Rounded Corners 38">
            <a:extLst>
              <a:ext uri="{FF2B5EF4-FFF2-40B4-BE49-F238E27FC236}">
                <a16:creationId xmlns:a16="http://schemas.microsoft.com/office/drawing/2014/main" id="{F3479E8F-D803-32C3-A993-3697D6F7EBCE}"/>
              </a:ext>
            </a:extLst>
          </p:cNvPr>
          <p:cNvSpPr/>
          <p:nvPr/>
        </p:nvSpPr>
        <p:spPr>
          <a:xfrm>
            <a:off x="10218154"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Economic Life Cycle Costing</a:t>
            </a:r>
          </a:p>
        </p:txBody>
      </p:sp>
      <p:sp>
        <p:nvSpPr>
          <p:cNvPr id="40" name="Rectangle: Rounded Corners 39">
            <a:extLst>
              <a:ext uri="{FF2B5EF4-FFF2-40B4-BE49-F238E27FC236}">
                <a16:creationId xmlns:a16="http://schemas.microsoft.com/office/drawing/2014/main" id="{07DAF38C-18C4-D7F3-8DDA-7666D6BA388A}"/>
              </a:ext>
            </a:extLst>
          </p:cNvPr>
          <p:cNvSpPr/>
          <p:nvPr/>
        </p:nvSpPr>
        <p:spPr>
          <a:xfrm>
            <a:off x="2057389" y="123238"/>
            <a:ext cx="1563329" cy="678426"/>
          </a:xfrm>
          <a:prstGeom prst="roundRect">
            <a:avLst/>
          </a:prstGeom>
          <a:gradFill flip="none" rotWithShape="1">
            <a:gsLst>
              <a:gs pos="0">
                <a:schemeClr val="accent6"/>
              </a:gs>
              <a:gs pos="100000">
                <a:schemeClr val="bg2"/>
              </a:gs>
            </a:gsLst>
            <a:lin ang="5400000" scaled="1"/>
            <a:tileRect/>
          </a:gradFill>
          <a:ln w="57150">
            <a:solidFill>
              <a:schemeClr val="accent5"/>
            </a:solid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NCA Cathode Production</a:t>
            </a:r>
          </a:p>
        </p:txBody>
      </p:sp>
      <p:sp>
        <p:nvSpPr>
          <p:cNvPr id="5" name="Rectangle 4">
            <a:extLst>
              <a:ext uri="{FF2B5EF4-FFF2-40B4-BE49-F238E27FC236}">
                <a16:creationId xmlns:a16="http://schemas.microsoft.com/office/drawing/2014/main" id="{F76E5FD5-69AE-E64C-4390-D4A99EA0987C}"/>
              </a:ext>
            </a:extLst>
          </p:cNvPr>
          <p:cNvSpPr/>
          <p:nvPr/>
        </p:nvSpPr>
        <p:spPr>
          <a:xfrm>
            <a:off x="6512793" y="1058364"/>
            <a:ext cx="2246119" cy="146455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9" name="Table 8">
            <a:extLst>
              <a:ext uri="{FF2B5EF4-FFF2-40B4-BE49-F238E27FC236}">
                <a16:creationId xmlns:a16="http://schemas.microsoft.com/office/drawing/2014/main" id="{F08FD5CB-BFD1-7C65-93DA-30616595B40C}"/>
              </a:ext>
            </a:extLst>
          </p:cNvPr>
          <p:cNvGraphicFramePr>
            <a:graphicFrameLocks noGrp="1"/>
          </p:cNvGraphicFramePr>
          <p:nvPr>
            <p:extLst>
              <p:ext uri="{D42A27DB-BD31-4B8C-83A1-F6EECF244321}">
                <p14:modId xmlns:p14="http://schemas.microsoft.com/office/powerpoint/2010/main" val="2049247379"/>
              </p:ext>
            </p:extLst>
          </p:nvPr>
        </p:nvGraphicFramePr>
        <p:xfrm>
          <a:off x="5191533" y="2597150"/>
          <a:ext cx="3733847" cy="2372508"/>
        </p:xfrm>
        <a:graphic>
          <a:graphicData uri="http://schemas.openxmlformats.org/drawingml/2006/table">
            <a:tbl>
              <a:tblPr/>
              <a:tblGrid>
                <a:gridCol w="1269081">
                  <a:extLst>
                    <a:ext uri="{9D8B030D-6E8A-4147-A177-3AD203B41FA5}">
                      <a16:colId xmlns:a16="http://schemas.microsoft.com/office/drawing/2014/main" val="1721646536"/>
                    </a:ext>
                  </a:extLst>
                </a:gridCol>
                <a:gridCol w="634541">
                  <a:extLst>
                    <a:ext uri="{9D8B030D-6E8A-4147-A177-3AD203B41FA5}">
                      <a16:colId xmlns:a16="http://schemas.microsoft.com/office/drawing/2014/main" val="4045976030"/>
                    </a:ext>
                  </a:extLst>
                </a:gridCol>
                <a:gridCol w="419082">
                  <a:extLst>
                    <a:ext uri="{9D8B030D-6E8A-4147-A177-3AD203B41FA5}">
                      <a16:colId xmlns:a16="http://schemas.microsoft.com/office/drawing/2014/main" val="1232240084"/>
                    </a:ext>
                  </a:extLst>
                </a:gridCol>
                <a:gridCol w="1411143">
                  <a:extLst>
                    <a:ext uri="{9D8B030D-6E8A-4147-A177-3AD203B41FA5}">
                      <a16:colId xmlns:a16="http://schemas.microsoft.com/office/drawing/2014/main" val="3271981863"/>
                    </a:ext>
                  </a:extLst>
                </a:gridCol>
              </a:tblGrid>
              <a:tr h="284303">
                <a:tc gridSpan="4">
                  <a:txBody>
                    <a:bodyPr/>
                    <a:lstStyle/>
                    <a:p>
                      <a:pPr algn="ctr" fontAlgn="b"/>
                      <a:r>
                        <a:rPr lang="en-GB" sz="900" b="0" i="0" u="none" strike="noStrike" dirty="0">
                          <a:solidFill>
                            <a:srgbClr val="000000"/>
                          </a:solidFill>
                          <a:effectLst/>
                          <a:latin typeface="Calibri" panose="020F0502020204030204" pitchFamily="34" charset="0"/>
                        </a:rPr>
                        <a:t>NCA precursor material breakdown</a:t>
                      </a:r>
                    </a:p>
                  </a:txBody>
                  <a:tcPr marL="97334" marR="97334" marT="48667" marB="48667"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671675586"/>
                  </a:ext>
                </a:extLst>
              </a:tr>
              <a:tr h="382387">
                <a:tc>
                  <a:txBody>
                    <a:bodyPr/>
                    <a:lstStyle/>
                    <a:p>
                      <a:pPr algn="ctr" fontAlgn="ctr"/>
                      <a:r>
                        <a:rPr lang="en-GB" sz="900" b="0" i="0" u="none" strike="noStrike">
                          <a:solidFill>
                            <a:srgbClr val="000000"/>
                          </a:solidFill>
                          <a:effectLst/>
                          <a:latin typeface="Calibri" panose="020F0502020204030204" pitchFamily="34" charset="0"/>
                        </a:rPr>
                        <a:t>Resource</a:t>
                      </a:r>
                    </a:p>
                  </a:txBody>
                  <a:tcPr marL="7107" marR="7107" marT="71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dirty="0">
                          <a:solidFill>
                            <a:srgbClr val="000000"/>
                          </a:solidFill>
                          <a:effectLst/>
                          <a:latin typeface="Calibri" panose="020F0502020204030204" pitchFamily="34" charset="0"/>
                        </a:rPr>
                        <a:t>Ton/Ton of precursor</a:t>
                      </a:r>
                    </a:p>
                  </a:txBody>
                  <a:tcPr marL="7107" marR="7107" marT="7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Mass (%)</a:t>
                      </a:r>
                    </a:p>
                  </a:txBody>
                  <a:tcPr marL="7107" marR="7107" marT="7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dirty="0">
                          <a:solidFill>
                            <a:srgbClr val="000000"/>
                          </a:solidFill>
                          <a:effectLst/>
                          <a:latin typeface="Calibri" panose="020F0502020204030204" pitchFamily="34" charset="0"/>
                        </a:rPr>
                        <a:t>Mass (kg) (Referenced to 141.68kg NCA precursor</a:t>
                      </a:r>
                    </a:p>
                  </a:txBody>
                  <a:tcPr marL="7107" marR="7107" marT="710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262409937"/>
                  </a:ext>
                </a:extLst>
              </a:tr>
              <a:tr h="284303">
                <a:tc>
                  <a:txBody>
                    <a:bodyPr/>
                    <a:lstStyle/>
                    <a:p>
                      <a:pPr algn="ctr" fontAlgn="ctr"/>
                      <a:r>
                        <a:rPr lang="en-GB" sz="900" b="1" i="0" u="none" strike="noStrike">
                          <a:solidFill>
                            <a:srgbClr val="000000"/>
                          </a:solidFill>
                          <a:effectLst/>
                          <a:latin typeface="Calibri" panose="020F0502020204030204" pitchFamily="34" charset="0"/>
                        </a:rPr>
                        <a:t>Aluminium</a:t>
                      </a:r>
                      <a:r>
                        <a:rPr lang="en-GB" sz="900" b="0" i="0" u="none" strike="noStrike">
                          <a:solidFill>
                            <a:srgbClr val="000000"/>
                          </a:solidFill>
                          <a:effectLst/>
                          <a:latin typeface="Calibri" panose="020F0502020204030204" pitchFamily="34" charset="0"/>
                        </a:rPr>
                        <a:t> sulphate</a:t>
                      </a:r>
                    </a:p>
                  </a:txBody>
                  <a:tcPr marL="7107" marR="7107" marT="71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0.09</a:t>
                      </a:r>
                    </a:p>
                  </a:txBody>
                  <a:tcPr marL="7107" marR="7107" marT="7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3.0</a:t>
                      </a:r>
                    </a:p>
                  </a:txBody>
                  <a:tcPr marL="7107" marR="7107" marT="7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Calibri" panose="020F0502020204030204" pitchFamily="34" charset="0"/>
                        </a:rPr>
                        <a:t>4.31</a:t>
                      </a:r>
                    </a:p>
                  </a:txBody>
                  <a:tcPr marL="7107" marR="7107" marT="710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1911089"/>
                  </a:ext>
                </a:extLst>
              </a:tr>
              <a:tr h="284303">
                <a:tc>
                  <a:txBody>
                    <a:bodyPr/>
                    <a:lstStyle/>
                    <a:p>
                      <a:pPr algn="ctr" rtl="0" fontAlgn="ctr"/>
                      <a:r>
                        <a:rPr lang="en-GB" sz="900" b="1" i="0" u="none" strike="noStrike">
                          <a:solidFill>
                            <a:srgbClr val="000000"/>
                          </a:solidFill>
                          <a:effectLst/>
                          <a:latin typeface="Calibri" panose="020F0502020204030204" pitchFamily="34" charset="0"/>
                        </a:rPr>
                        <a:t>Cobalt</a:t>
                      </a:r>
                      <a:r>
                        <a:rPr lang="en-GB" sz="900" b="0" i="0" u="none" strike="noStrike">
                          <a:solidFill>
                            <a:srgbClr val="000000"/>
                          </a:solidFill>
                          <a:effectLst/>
                          <a:latin typeface="Calibri" panose="020F0502020204030204" pitchFamily="34" charset="0"/>
                        </a:rPr>
                        <a:t> sulphate</a:t>
                      </a:r>
                    </a:p>
                  </a:txBody>
                  <a:tcPr marL="7107" marR="7107" marT="71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0.26</a:t>
                      </a:r>
                    </a:p>
                  </a:txBody>
                  <a:tcPr marL="7107" marR="7107" marT="7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8.8</a:t>
                      </a:r>
                    </a:p>
                  </a:txBody>
                  <a:tcPr marL="7107" marR="7107" marT="7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Calibri" panose="020F0502020204030204" pitchFamily="34" charset="0"/>
                        </a:rPr>
                        <a:t>12.44</a:t>
                      </a:r>
                    </a:p>
                  </a:txBody>
                  <a:tcPr marL="7107" marR="7107" marT="710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120268"/>
                  </a:ext>
                </a:extLst>
              </a:tr>
              <a:tr h="284303">
                <a:tc>
                  <a:txBody>
                    <a:bodyPr/>
                    <a:lstStyle/>
                    <a:p>
                      <a:pPr algn="ctr" rtl="0" fontAlgn="ctr"/>
                      <a:r>
                        <a:rPr lang="en-GB" sz="900" b="1" i="0" u="none" strike="noStrike">
                          <a:solidFill>
                            <a:srgbClr val="000000"/>
                          </a:solidFill>
                          <a:effectLst/>
                          <a:latin typeface="Calibri" panose="020F0502020204030204" pitchFamily="34" charset="0"/>
                        </a:rPr>
                        <a:t>Nickel</a:t>
                      </a:r>
                      <a:r>
                        <a:rPr lang="en-GB" sz="900" b="0" i="0" u="none" strike="noStrike">
                          <a:solidFill>
                            <a:srgbClr val="000000"/>
                          </a:solidFill>
                          <a:effectLst/>
                          <a:latin typeface="Calibri" panose="020F0502020204030204" pitchFamily="34" charset="0"/>
                        </a:rPr>
                        <a:t> sulphate</a:t>
                      </a:r>
                    </a:p>
                  </a:txBody>
                  <a:tcPr marL="7107" marR="7107" marT="71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1.36</a:t>
                      </a:r>
                    </a:p>
                  </a:txBody>
                  <a:tcPr marL="7107" marR="7107" marT="7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45.9</a:t>
                      </a:r>
                    </a:p>
                  </a:txBody>
                  <a:tcPr marL="7107" marR="7107" marT="7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Calibri" panose="020F0502020204030204" pitchFamily="34" charset="0"/>
                        </a:rPr>
                        <a:t>65.10</a:t>
                      </a:r>
                    </a:p>
                  </a:txBody>
                  <a:tcPr marL="7107" marR="7107" marT="710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5268787"/>
                  </a:ext>
                </a:extLst>
              </a:tr>
              <a:tr h="284303">
                <a:tc>
                  <a:txBody>
                    <a:bodyPr/>
                    <a:lstStyle/>
                    <a:p>
                      <a:pPr algn="ctr" rtl="0" fontAlgn="ctr"/>
                      <a:r>
                        <a:rPr lang="en-GB" sz="900" b="0" i="0" u="none" strike="noStrike">
                          <a:solidFill>
                            <a:srgbClr val="000000"/>
                          </a:solidFill>
                          <a:effectLst/>
                          <a:latin typeface="Calibri" panose="020F0502020204030204" pitchFamily="34" charset="0"/>
                        </a:rPr>
                        <a:t>Sodium hydroxide</a:t>
                      </a:r>
                    </a:p>
                  </a:txBody>
                  <a:tcPr marL="7107" marR="7107" marT="71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0.88</a:t>
                      </a:r>
                    </a:p>
                  </a:txBody>
                  <a:tcPr marL="7107" marR="7107" marT="7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29.7</a:t>
                      </a:r>
                    </a:p>
                  </a:txBody>
                  <a:tcPr marL="7107" marR="7107" marT="7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Calibri" panose="020F0502020204030204" pitchFamily="34" charset="0"/>
                        </a:rPr>
                        <a:t>42.12</a:t>
                      </a:r>
                    </a:p>
                  </a:txBody>
                  <a:tcPr marL="7107" marR="7107" marT="710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849161"/>
                  </a:ext>
                </a:extLst>
              </a:tr>
              <a:tr h="284303">
                <a:tc>
                  <a:txBody>
                    <a:bodyPr/>
                    <a:lstStyle/>
                    <a:p>
                      <a:pPr algn="ctr" rtl="0" fontAlgn="ctr"/>
                      <a:r>
                        <a:rPr lang="en-GB" sz="900" b="0" i="0" u="none" strike="noStrike">
                          <a:solidFill>
                            <a:srgbClr val="000000"/>
                          </a:solidFill>
                          <a:effectLst/>
                          <a:latin typeface="Calibri" panose="020F0502020204030204" pitchFamily="34" charset="0"/>
                        </a:rPr>
                        <a:t>Ammonia</a:t>
                      </a:r>
                    </a:p>
                  </a:txBody>
                  <a:tcPr marL="7107" marR="7107" marT="71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0.37</a:t>
                      </a:r>
                    </a:p>
                  </a:txBody>
                  <a:tcPr marL="7107" marR="7107" marT="7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12.5</a:t>
                      </a:r>
                    </a:p>
                  </a:txBody>
                  <a:tcPr marL="7107" marR="7107" marT="7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900" b="1" i="0" u="none" strike="noStrike">
                          <a:solidFill>
                            <a:srgbClr val="000000"/>
                          </a:solidFill>
                          <a:effectLst/>
                          <a:latin typeface="Calibri" panose="020F0502020204030204" pitchFamily="34" charset="0"/>
                        </a:rPr>
                        <a:t>17.71</a:t>
                      </a:r>
                    </a:p>
                  </a:txBody>
                  <a:tcPr marL="7107" marR="7107" marT="710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0771561"/>
                  </a:ext>
                </a:extLst>
              </a:tr>
              <a:tr h="284303">
                <a:tc>
                  <a:txBody>
                    <a:bodyPr/>
                    <a:lstStyle/>
                    <a:p>
                      <a:pPr algn="ctr" rtl="0" fontAlgn="ctr"/>
                      <a:r>
                        <a:rPr lang="en-GB" sz="900" b="0" i="0" u="none" strike="noStrike">
                          <a:solidFill>
                            <a:srgbClr val="000000"/>
                          </a:solidFill>
                          <a:effectLst/>
                          <a:latin typeface="Calibri" panose="020F0502020204030204" pitchFamily="34" charset="0"/>
                        </a:rPr>
                        <a:t>sum</a:t>
                      </a:r>
                    </a:p>
                  </a:txBody>
                  <a:tcPr marL="7107" marR="7107" marT="710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GB" sz="900" b="0" i="0" u="none" strike="noStrike">
                          <a:solidFill>
                            <a:srgbClr val="000000"/>
                          </a:solidFill>
                          <a:effectLst/>
                          <a:latin typeface="Calibri" panose="020F0502020204030204" pitchFamily="34" charset="0"/>
                        </a:rPr>
                        <a:t>2.96</a:t>
                      </a:r>
                    </a:p>
                  </a:txBody>
                  <a:tcPr marL="7107" marR="7107" marT="710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GB" sz="900" b="0" i="0" u="none" strike="noStrike">
                          <a:solidFill>
                            <a:srgbClr val="000000"/>
                          </a:solidFill>
                          <a:effectLst/>
                          <a:latin typeface="Calibri" panose="020F0502020204030204" pitchFamily="34" charset="0"/>
                        </a:rPr>
                        <a:t>100.0</a:t>
                      </a:r>
                    </a:p>
                  </a:txBody>
                  <a:tcPr marL="7107" marR="7107" marT="710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GB" sz="900" b="1" i="0" u="none" strike="noStrike" dirty="0">
                          <a:solidFill>
                            <a:srgbClr val="000000"/>
                          </a:solidFill>
                          <a:effectLst/>
                          <a:latin typeface="Calibri" panose="020F0502020204030204" pitchFamily="34" charset="0"/>
                        </a:rPr>
                        <a:t>141.68</a:t>
                      </a:r>
                    </a:p>
                  </a:txBody>
                  <a:tcPr marL="7107" marR="7107" marT="7107"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744692540"/>
                  </a:ext>
                </a:extLst>
              </a:tr>
            </a:tbl>
          </a:graphicData>
        </a:graphic>
      </p:graphicFrame>
      <p:graphicFrame>
        <p:nvGraphicFramePr>
          <p:cNvPr id="22" name="Table 21">
            <a:extLst>
              <a:ext uri="{FF2B5EF4-FFF2-40B4-BE49-F238E27FC236}">
                <a16:creationId xmlns:a16="http://schemas.microsoft.com/office/drawing/2014/main" id="{AF09F18E-1C09-34CD-1235-75ADADBA00DF}"/>
              </a:ext>
            </a:extLst>
          </p:cNvPr>
          <p:cNvGraphicFramePr>
            <a:graphicFrameLocks noGrp="1"/>
          </p:cNvGraphicFramePr>
          <p:nvPr>
            <p:extLst>
              <p:ext uri="{D42A27DB-BD31-4B8C-83A1-F6EECF244321}">
                <p14:modId xmlns:p14="http://schemas.microsoft.com/office/powerpoint/2010/main" val="3326266590"/>
              </p:ext>
            </p:extLst>
          </p:nvPr>
        </p:nvGraphicFramePr>
        <p:xfrm>
          <a:off x="8991724" y="2547937"/>
          <a:ext cx="3010008" cy="2171702"/>
        </p:xfrm>
        <a:graphic>
          <a:graphicData uri="http://schemas.openxmlformats.org/drawingml/2006/table">
            <a:tbl>
              <a:tblPr/>
              <a:tblGrid>
                <a:gridCol w="754583">
                  <a:extLst>
                    <a:ext uri="{9D8B030D-6E8A-4147-A177-3AD203B41FA5}">
                      <a16:colId xmlns:a16="http://schemas.microsoft.com/office/drawing/2014/main" val="1297313838"/>
                    </a:ext>
                  </a:extLst>
                </a:gridCol>
                <a:gridCol w="765679">
                  <a:extLst>
                    <a:ext uri="{9D8B030D-6E8A-4147-A177-3AD203B41FA5}">
                      <a16:colId xmlns:a16="http://schemas.microsoft.com/office/drawing/2014/main" val="3368318461"/>
                    </a:ext>
                  </a:extLst>
                </a:gridCol>
                <a:gridCol w="965422">
                  <a:extLst>
                    <a:ext uri="{9D8B030D-6E8A-4147-A177-3AD203B41FA5}">
                      <a16:colId xmlns:a16="http://schemas.microsoft.com/office/drawing/2014/main" val="2647783926"/>
                    </a:ext>
                  </a:extLst>
                </a:gridCol>
                <a:gridCol w="524324">
                  <a:extLst>
                    <a:ext uri="{9D8B030D-6E8A-4147-A177-3AD203B41FA5}">
                      <a16:colId xmlns:a16="http://schemas.microsoft.com/office/drawing/2014/main" val="2534469494"/>
                    </a:ext>
                  </a:extLst>
                </a:gridCol>
              </a:tblGrid>
              <a:tr h="339330">
                <a:tc gridSpan="4">
                  <a:txBody>
                    <a:bodyPr/>
                    <a:lstStyle/>
                    <a:p>
                      <a:pPr algn="ctr" fontAlgn="b"/>
                      <a:r>
                        <a:rPr lang="en-GB" sz="900" b="0" i="0" u="none" strike="noStrike">
                          <a:solidFill>
                            <a:srgbClr val="000000"/>
                          </a:solidFill>
                          <a:effectLst/>
                          <a:latin typeface="Calibri" panose="020F0502020204030204" pitchFamily="34" charset="0"/>
                        </a:rPr>
                        <a:t>NCA precursor energy breakdown</a:t>
                      </a:r>
                    </a:p>
                  </a:txBody>
                  <a:tcPr marL="97334" marR="97334" marT="48667" marB="48667"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022550004"/>
                  </a:ext>
                </a:extLst>
              </a:tr>
              <a:tr h="475052">
                <a:tc>
                  <a:txBody>
                    <a:bodyPr/>
                    <a:lstStyle/>
                    <a:p>
                      <a:pPr algn="ctr" fontAlgn="ctr"/>
                      <a:r>
                        <a:rPr lang="en-GB" sz="900" b="0" i="0" u="none" strike="noStrike">
                          <a:solidFill>
                            <a:srgbClr val="000000"/>
                          </a:solidFill>
                          <a:effectLst/>
                          <a:latin typeface="Calibri" panose="020F0502020204030204" pitchFamily="34" charset="0"/>
                        </a:rPr>
                        <a:t>Energy/ton (mmBtu)</a:t>
                      </a:r>
                    </a:p>
                  </a:txBody>
                  <a:tcPr marL="8329" marR="8329" marT="832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Energy/ton (kWh)</a:t>
                      </a:r>
                    </a:p>
                  </a:txBody>
                  <a:tcPr marL="8329" marR="8329" marT="83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Energy/battery pack, 141.66kg (kWh)</a:t>
                      </a:r>
                    </a:p>
                  </a:txBody>
                  <a:tcPr marL="8329" marR="8329" marT="83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Share (%)</a:t>
                      </a:r>
                    </a:p>
                  </a:txBody>
                  <a:tcPr marL="8329" marR="8329" marT="832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117021018"/>
                  </a:ext>
                </a:extLst>
              </a:tr>
              <a:tr h="339330">
                <a:tc gridSpan="4">
                  <a:txBody>
                    <a:bodyPr/>
                    <a:lstStyle/>
                    <a:p>
                      <a:pPr algn="ctr" fontAlgn="ctr"/>
                      <a:r>
                        <a:rPr lang="en-GB" sz="900" b="0" i="0" u="none" strike="noStrike">
                          <a:solidFill>
                            <a:srgbClr val="000000"/>
                          </a:solidFill>
                          <a:effectLst/>
                          <a:latin typeface="Calibri" panose="020F0502020204030204" pitchFamily="34" charset="0"/>
                        </a:rPr>
                        <a:t>Electricity</a:t>
                      </a:r>
                    </a:p>
                  </a:txBody>
                  <a:tcPr marL="97334" marR="97334" marT="48667" marB="486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464782007"/>
                  </a:ext>
                </a:extLst>
              </a:tr>
              <a:tr h="339330">
                <a:tc>
                  <a:txBody>
                    <a:bodyPr/>
                    <a:lstStyle/>
                    <a:p>
                      <a:pPr algn="ctr" fontAlgn="ctr"/>
                      <a:r>
                        <a:rPr lang="en-GB" sz="900" b="0" i="0" u="none" strike="noStrike">
                          <a:solidFill>
                            <a:srgbClr val="000000"/>
                          </a:solidFill>
                          <a:effectLst/>
                          <a:latin typeface="Calibri" panose="020F0502020204030204" pitchFamily="34" charset="0"/>
                        </a:rPr>
                        <a:t>0.04</a:t>
                      </a:r>
                    </a:p>
                  </a:txBody>
                  <a:tcPr marL="8329" marR="8329" marT="832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11.72</a:t>
                      </a:r>
                    </a:p>
                  </a:txBody>
                  <a:tcPr marL="8329" marR="8329" marT="83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1.66</a:t>
                      </a:r>
                    </a:p>
                  </a:txBody>
                  <a:tcPr marL="8329" marR="8329" marT="83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25</a:t>
                      </a:r>
                    </a:p>
                  </a:txBody>
                  <a:tcPr marL="8329" marR="8329" marT="832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9435222"/>
                  </a:ext>
                </a:extLst>
              </a:tr>
              <a:tr h="339330">
                <a:tc gridSpan="4">
                  <a:txBody>
                    <a:bodyPr/>
                    <a:lstStyle/>
                    <a:p>
                      <a:pPr algn="ctr" fontAlgn="ctr"/>
                      <a:r>
                        <a:rPr lang="en-GB" sz="900" b="0" i="0" u="none" strike="noStrike">
                          <a:solidFill>
                            <a:srgbClr val="000000"/>
                          </a:solidFill>
                          <a:effectLst/>
                          <a:latin typeface="Calibri" panose="020F0502020204030204" pitchFamily="34" charset="0"/>
                        </a:rPr>
                        <a:t>Natural Gas</a:t>
                      </a:r>
                    </a:p>
                  </a:txBody>
                  <a:tcPr marL="97334" marR="97334" marT="48667" marB="486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573080634"/>
                  </a:ext>
                </a:extLst>
              </a:tr>
              <a:tr h="339330">
                <a:tc>
                  <a:txBody>
                    <a:bodyPr/>
                    <a:lstStyle/>
                    <a:p>
                      <a:pPr algn="ctr" fontAlgn="ctr"/>
                      <a:r>
                        <a:rPr lang="en-GB" sz="900" b="0" i="0" u="none" strike="noStrike">
                          <a:solidFill>
                            <a:srgbClr val="000000"/>
                          </a:solidFill>
                          <a:effectLst/>
                          <a:latin typeface="Calibri" panose="020F0502020204030204" pitchFamily="34" charset="0"/>
                        </a:rPr>
                        <a:t>0.12</a:t>
                      </a:r>
                    </a:p>
                  </a:txBody>
                  <a:tcPr marL="8329" marR="8329" marT="832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35.17</a:t>
                      </a:r>
                    </a:p>
                  </a:txBody>
                  <a:tcPr marL="8329" marR="8329" marT="83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4.98</a:t>
                      </a:r>
                    </a:p>
                  </a:txBody>
                  <a:tcPr marL="8329" marR="8329" marT="83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75</a:t>
                      </a:r>
                    </a:p>
                  </a:txBody>
                  <a:tcPr marL="8329" marR="8329" marT="832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5061582"/>
                  </a:ext>
                </a:extLst>
              </a:tr>
            </a:tbl>
          </a:graphicData>
        </a:graphic>
      </p:graphicFrame>
      <p:cxnSp>
        <p:nvCxnSpPr>
          <p:cNvPr id="41" name="Straight Connector 40">
            <a:extLst>
              <a:ext uri="{FF2B5EF4-FFF2-40B4-BE49-F238E27FC236}">
                <a16:creationId xmlns:a16="http://schemas.microsoft.com/office/drawing/2014/main" id="{B84FE93D-5360-B3E0-8790-8081B233D3A9}"/>
              </a:ext>
            </a:extLst>
          </p:cNvPr>
          <p:cNvCxnSpPr>
            <a:cxnSpLocks/>
          </p:cNvCxnSpPr>
          <p:nvPr/>
        </p:nvCxnSpPr>
        <p:spPr>
          <a:xfrm>
            <a:off x="5189235" y="2873375"/>
            <a:ext cx="0" cy="184626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329EC1-3B1C-BDD8-016D-DE6F9EA17357}"/>
              </a:ext>
            </a:extLst>
          </p:cNvPr>
          <p:cNvCxnSpPr>
            <a:cxnSpLocks/>
          </p:cNvCxnSpPr>
          <p:nvPr/>
        </p:nvCxnSpPr>
        <p:spPr>
          <a:xfrm>
            <a:off x="5189235" y="5238750"/>
            <a:ext cx="0" cy="12858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E73711F6-BAF1-B023-0E12-A0308C6CB674}"/>
              </a:ext>
            </a:extLst>
          </p:cNvPr>
          <p:cNvGraphicFramePr>
            <a:graphicFrameLocks/>
          </p:cNvGraphicFramePr>
          <p:nvPr>
            <p:extLst>
              <p:ext uri="{D42A27DB-BD31-4B8C-83A1-F6EECF244321}">
                <p14:modId xmlns:p14="http://schemas.microsoft.com/office/powerpoint/2010/main" val="2189189572"/>
              </p:ext>
            </p:extLst>
          </p:nvPr>
        </p:nvGraphicFramePr>
        <p:xfrm>
          <a:off x="275901" y="2311060"/>
          <a:ext cx="4678975" cy="3584289"/>
        </p:xfrm>
        <a:graphic>
          <a:graphicData uri="http://schemas.openxmlformats.org/drawingml/2006/chart">
            <c:chart xmlns:c="http://schemas.openxmlformats.org/drawingml/2006/chart" xmlns:r="http://schemas.openxmlformats.org/officeDocument/2006/relationships" r:id="rId4"/>
          </a:graphicData>
        </a:graphic>
      </p:graphicFrame>
      <p:pic>
        <p:nvPicPr>
          <p:cNvPr id="23" name="Picture 22">
            <a:extLst>
              <a:ext uri="{FF2B5EF4-FFF2-40B4-BE49-F238E27FC236}">
                <a16:creationId xmlns:a16="http://schemas.microsoft.com/office/drawing/2014/main" id="{E029C775-E2B3-E824-9358-5AFADE93A418}"/>
              </a:ext>
            </a:extLst>
          </p:cNvPr>
          <p:cNvPicPr>
            <a:picLocks noChangeAspect="1"/>
          </p:cNvPicPr>
          <p:nvPr/>
        </p:nvPicPr>
        <p:blipFill>
          <a:blip r:embed="rId5"/>
          <a:stretch>
            <a:fillRect/>
          </a:stretch>
        </p:blipFill>
        <p:spPr>
          <a:xfrm>
            <a:off x="-40362" y="902042"/>
            <a:ext cx="495369" cy="6016918"/>
          </a:xfrm>
          <a:prstGeom prst="rect">
            <a:avLst/>
          </a:prstGeom>
        </p:spPr>
      </p:pic>
      <p:pic>
        <p:nvPicPr>
          <p:cNvPr id="8" name="Picture 7">
            <a:extLst>
              <a:ext uri="{FF2B5EF4-FFF2-40B4-BE49-F238E27FC236}">
                <a16:creationId xmlns:a16="http://schemas.microsoft.com/office/drawing/2014/main" id="{9D191E9D-C050-C2F1-7BE9-1CEA4C2CFC45}"/>
              </a:ext>
            </a:extLst>
          </p:cNvPr>
          <p:cNvPicPr>
            <a:picLocks noChangeAspect="1"/>
          </p:cNvPicPr>
          <p:nvPr/>
        </p:nvPicPr>
        <p:blipFill>
          <a:blip r:embed="rId6"/>
          <a:stretch>
            <a:fillRect/>
          </a:stretch>
        </p:blipFill>
        <p:spPr>
          <a:xfrm>
            <a:off x="258296" y="1906912"/>
            <a:ext cx="4755376" cy="4648161"/>
          </a:xfrm>
          <a:prstGeom prst="rect">
            <a:avLst/>
          </a:prstGeom>
        </p:spPr>
      </p:pic>
      <p:sp>
        <p:nvSpPr>
          <p:cNvPr id="13" name="Title 1">
            <a:extLst>
              <a:ext uri="{FF2B5EF4-FFF2-40B4-BE49-F238E27FC236}">
                <a16:creationId xmlns:a16="http://schemas.microsoft.com/office/drawing/2014/main" id="{C1CD482C-CC7A-FA6F-8F86-2B900D1548CD}"/>
              </a:ext>
            </a:extLst>
          </p:cNvPr>
          <p:cNvSpPr>
            <a:spLocks noGrp="1"/>
          </p:cNvSpPr>
          <p:nvPr>
            <p:ph type="title"/>
          </p:nvPr>
        </p:nvSpPr>
        <p:spPr>
          <a:xfrm>
            <a:off x="169781" y="968334"/>
            <a:ext cx="5151914" cy="866513"/>
          </a:xfrm>
        </p:spPr>
        <p:txBody>
          <a:bodyPr>
            <a:normAutofit fontScale="90000"/>
          </a:bodyPr>
          <a:lstStyle/>
          <a:p>
            <a:r>
              <a:rPr lang="en-GB" sz="2800"/>
              <a:t>Material &amp; Energy Used to Produce NCA Cathode</a:t>
            </a:r>
            <a:endParaRPr lang="en-GB" sz="2800">
              <a:solidFill>
                <a:schemeClr val="tx1"/>
              </a:solidFill>
            </a:endParaRPr>
          </a:p>
        </p:txBody>
      </p:sp>
      <p:cxnSp>
        <p:nvCxnSpPr>
          <p:cNvPr id="4" name="Straight Connector 3">
            <a:extLst>
              <a:ext uri="{FF2B5EF4-FFF2-40B4-BE49-F238E27FC236}">
                <a16:creationId xmlns:a16="http://schemas.microsoft.com/office/drawing/2014/main" id="{6D36A602-DFFB-DFEA-0F71-A26C2A645A71}"/>
              </a:ext>
            </a:extLst>
          </p:cNvPr>
          <p:cNvCxnSpPr>
            <a:cxnSpLocks/>
          </p:cNvCxnSpPr>
          <p:nvPr/>
        </p:nvCxnSpPr>
        <p:spPr>
          <a:xfrm>
            <a:off x="5474987" y="5894723"/>
            <a:ext cx="678163"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955A1233-5715-4654-573F-A42998A5855F}"/>
              </a:ext>
            </a:extLst>
          </p:cNvPr>
          <p:cNvGrpSpPr/>
          <p:nvPr/>
        </p:nvGrpSpPr>
        <p:grpSpPr>
          <a:xfrm>
            <a:off x="6571927" y="1090382"/>
            <a:ext cx="4885336" cy="1360652"/>
            <a:chOff x="6571927" y="1090382"/>
            <a:chExt cx="4885336" cy="1360652"/>
          </a:xfrm>
        </p:grpSpPr>
        <p:grpSp>
          <p:nvGrpSpPr>
            <p:cNvPr id="14" name="Group 13">
              <a:extLst>
                <a:ext uri="{FF2B5EF4-FFF2-40B4-BE49-F238E27FC236}">
                  <a16:creationId xmlns:a16="http://schemas.microsoft.com/office/drawing/2014/main" id="{2827A29C-E7F9-2345-8B2E-92B707759A00}"/>
                </a:ext>
              </a:extLst>
            </p:cNvPr>
            <p:cNvGrpSpPr/>
            <p:nvPr/>
          </p:nvGrpSpPr>
          <p:grpSpPr>
            <a:xfrm>
              <a:off x="6571927" y="1090382"/>
              <a:ext cx="4885336" cy="1360652"/>
              <a:chOff x="6571927" y="1090382"/>
              <a:chExt cx="4885336" cy="1360652"/>
            </a:xfrm>
          </p:grpSpPr>
          <p:pic>
            <p:nvPicPr>
              <p:cNvPr id="6" name="Picture 5">
                <a:extLst>
                  <a:ext uri="{FF2B5EF4-FFF2-40B4-BE49-F238E27FC236}">
                    <a16:creationId xmlns:a16="http://schemas.microsoft.com/office/drawing/2014/main" id="{91A71436-121A-D328-3327-ECC569663C36}"/>
                  </a:ext>
                </a:extLst>
              </p:cNvPr>
              <p:cNvPicPr>
                <a:picLocks noChangeAspect="1"/>
              </p:cNvPicPr>
              <p:nvPr/>
            </p:nvPicPr>
            <p:blipFill>
              <a:blip r:embed="rId7"/>
              <a:stretch>
                <a:fillRect/>
              </a:stretch>
            </p:blipFill>
            <p:spPr>
              <a:xfrm>
                <a:off x="6571927" y="1090382"/>
                <a:ext cx="2162276" cy="1360652"/>
              </a:xfrm>
              <a:prstGeom prst="rect">
                <a:avLst/>
              </a:prstGeom>
            </p:spPr>
          </p:pic>
          <p:grpSp>
            <p:nvGrpSpPr>
              <p:cNvPr id="27" name="Group 26">
                <a:extLst>
                  <a:ext uri="{FF2B5EF4-FFF2-40B4-BE49-F238E27FC236}">
                    <a16:creationId xmlns:a16="http://schemas.microsoft.com/office/drawing/2014/main" id="{7C873958-E74D-D8A1-B87D-1912CD0160D7}"/>
                  </a:ext>
                </a:extLst>
              </p:cNvPr>
              <p:cNvGrpSpPr/>
              <p:nvPr/>
            </p:nvGrpSpPr>
            <p:grpSpPr>
              <a:xfrm>
                <a:off x="8934474" y="1250208"/>
                <a:ext cx="2522789" cy="968139"/>
                <a:chOff x="9788513" y="3429000"/>
                <a:chExt cx="2522789" cy="968139"/>
              </a:xfrm>
            </p:grpSpPr>
            <p:sp>
              <p:nvSpPr>
                <p:cNvPr id="11" name="Rectangle 10">
                  <a:extLst>
                    <a:ext uri="{FF2B5EF4-FFF2-40B4-BE49-F238E27FC236}">
                      <a16:creationId xmlns:a16="http://schemas.microsoft.com/office/drawing/2014/main" id="{28F1EAE5-BFBC-74B5-11F1-770ADE4C92EC}"/>
                    </a:ext>
                  </a:extLst>
                </p:cNvPr>
                <p:cNvSpPr/>
                <p:nvPr/>
              </p:nvSpPr>
              <p:spPr>
                <a:xfrm>
                  <a:off x="9788513" y="3470716"/>
                  <a:ext cx="249478" cy="2079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C8DB9C52-BC40-9032-8519-FE4ACEB12576}"/>
                    </a:ext>
                  </a:extLst>
                </p:cNvPr>
                <p:cNvSpPr/>
                <p:nvPr/>
              </p:nvSpPr>
              <p:spPr>
                <a:xfrm>
                  <a:off x="9788513" y="4148945"/>
                  <a:ext cx="249478" cy="20796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C40530C5-061E-6EA5-7FA5-5990D9A2D0C2}"/>
                    </a:ext>
                  </a:extLst>
                </p:cNvPr>
                <p:cNvSpPr txBox="1"/>
                <p:nvPr/>
              </p:nvSpPr>
              <p:spPr>
                <a:xfrm>
                  <a:off x="10093959" y="3429000"/>
                  <a:ext cx="1783895" cy="261610"/>
                </a:xfrm>
                <a:prstGeom prst="rect">
                  <a:avLst/>
                </a:prstGeom>
                <a:noFill/>
              </p:spPr>
              <p:txBody>
                <a:bodyPr wrap="square" rtlCol="0">
                  <a:spAutoFit/>
                </a:bodyPr>
                <a:lstStyle/>
                <a:p>
                  <a:r>
                    <a:rPr lang="en-GB" sz="1100"/>
                    <a:t>NCA Precursor (Top)</a:t>
                  </a:r>
                </a:p>
              </p:txBody>
            </p:sp>
            <p:sp>
              <p:nvSpPr>
                <p:cNvPr id="18" name="TextBox 17">
                  <a:extLst>
                    <a:ext uri="{FF2B5EF4-FFF2-40B4-BE49-F238E27FC236}">
                      <a16:creationId xmlns:a16="http://schemas.microsoft.com/office/drawing/2014/main" id="{3F82ADB9-1889-CB8C-060E-4CB2127F87E6}"/>
                    </a:ext>
                  </a:extLst>
                </p:cNvPr>
                <p:cNvSpPr txBox="1"/>
                <p:nvPr/>
              </p:nvSpPr>
              <p:spPr>
                <a:xfrm>
                  <a:off x="10093960" y="4135529"/>
                  <a:ext cx="2217342" cy="261610"/>
                </a:xfrm>
                <a:prstGeom prst="rect">
                  <a:avLst/>
                </a:prstGeom>
                <a:noFill/>
              </p:spPr>
              <p:txBody>
                <a:bodyPr wrap="square" rtlCol="0">
                  <a:spAutoFit/>
                </a:bodyPr>
                <a:lstStyle/>
                <a:p>
                  <a:r>
                    <a:rPr lang="en-GB" sz="1100"/>
                    <a:t>Li-NCA Cathode (Bottom)</a:t>
                  </a:r>
                </a:p>
              </p:txBody>
            </p:sp>
          </p:grpSp>
        </p:grpSp>
        <p:pic>
          <p:nvPicPr>
            <p:cNvPr id="24" name="Picture 23">
              <a:extLst>
                <a:ext uri="{FF2B5EF4-FFF2-40B4-BE49-F238E27FC236}">
                  <a16:creationId xmlns:a16="http://schemas.microsoft.com/office/drawing/2014/main" id="{FE851340-B4BC-9E24-9F17-E288B22E0615}"/>
                </a:ext>
              </a:extLst>
            </p:cNvPr>
            <p:cNvPicPr>
              <a:picLocks noChangeAspect="1"/>
            </p:cNvPicPr>
            <p:nvPr/>
          </p:nvPicPr>
          <p:blipFill>
            <a:blip r:embed="rId8"/>
            <a:stretch>
              <a:fillRect/>
            </a:stretch>
          </p:blipFill>
          <p:spPr>
            <a:xfrm>
              <a:off x="7002153" y="1956737"/>
              <a:ext cx="307477" cy="221384"/>
            </a:xfrm>
            <a:prstGeom prst="rect">
              <a:avLst/>
            </a:prstGeom>
          </p:spPr>
        </p:pic>
        <p:pic>
          <p:nvPicPr>
            <p:cNvPr id="25" name="Picture 24">
              <a:extLst>
                <a:ext uri="{FF2B5EF4-FFF2-40B4-BE49-F238E27FC236}">
                  <a16:creationId xmlns:a16="http://schemas.microsoft.com/office/drawing/2014/main" id="{60889F59-2409-1D6C-56AC-388076E59229}"/>
                </a:ext>
              </a:extLst>
            </p:cNvPr>
            <p:cNvPicPr>
              <a:picLocks noChangeAspect="1"/>
            </p:cNvPicPr>
            <p:nvPr/>
          </p:nvPicPr>
          <p:blipFill>
            <a:blip r:embed="rId8"/>
            <a:stretch>
              <a:fillRect/>
            </a:stretch>
          </p:blipFill>
          <p:spPr>
            <a:xfrm>
              <a:off x="6704178" y="1149823"/>
              <a:ext cx="249670" cy="142101"/>
            </a:xfrm>
            <a:prstGeom prst="rect">
              <a:avLst/>
            </a:prstGeom>
          </p:spPr>
        </p:pic>
        <p:pic>
          <p:nvPicPr>
            <p:cNvPr id="26" name="Picture 25">
              <a:extLst>
                <a:ext uri="{FF2B5EF4-FFF2-40B4-BE49-F238E27FC236}">
                  <a16:creationId xmlns:a16="http://schemas.microsoft.com/office/drawing/2014/main" id="{25A5A9F6-AFAB-74E0-2626-FB0FABFE98E2}"/>
                </a:ext>
              </a:extLst>
            </p:cNvPr>
            <p:cNvPicPr>
              <a:picLocks noChangeAspect="1"/>
            </p:cNvPicPr>
            <p:nvPr/>
          </p:nvPicPr>
          <p:blipFill>
            <a:blip r:embed="rId8"/>
            <a:stretch>
              <a:fillRect/>
            </a:stretch>
          </p:blipFill>
          <p:spPr>
            <a:xfrm>
              <a:off x="7546983" y="1159629"/>
              <a:ext cx="307477" cy="221384"/>
            </a:xfrm>
            <a:prstGeom prst="rect">
              <a:avLst/>
            </a:prstGeom>
          </p:spPr>
        </p:pic>
      </p:grpSp>
      <p:sp>
        <p:nvSpPr>
          <p:cNvPr id="10" name="Rectangle 9">
            <a:extLst>
              <a:ext uri="{FF2B5EF4-FFF2-40B4-BE49-F238E27FC236}">
                <a16:creationId xmlns:a16="http://schemas.microsoft.com/office/drawing/2014/main" id="{3B866EC6-AC5F-F2A4-6986-EF82549583B5}"/>
              </a:ext>
            </a:extLst>
          </p:cNvPr>
          <p:cNvSpPr/>
          <p:nvPr/>
        </p:nvSpPr>
        <p:spPr>
          <a:xfrm>
            <a:off x="7446243" y="1058723"/>
            <a:ext cx="1312669" cy="617677"/>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72805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12553B-9576-4784-0096-CB850DD37670}"/>
              </a:ext>
            </a:extLst>
          </p:cNvPr>
          <p:cNvPicPr>
            <a:picLocks noChangeAspect="1"/>
          </p:cNvPicPr>
          <p:nvPr/>
        </p:nvPicPr>
        <p:blipFill>
          <a:blip r:embed="rId3"/>
          <a:stretch>
            <a:fillRect/>
          </a:stretch>
        </p:blipFill>
        <p:spPr>
          <a:xfrm>
            <a:off x="0" y="3969498"/>
            <a:ext cx="549886" cy="2888502"/>
          </a:xfrm>
          <a:prstGeom prst="rect">
            <a:avLst/>
          </a:prstGeom>
        </p:spPr>
      </p:pic>
      <p:grpSp>
        <p:nvGrpSpPr>
          <p:cNvPr id="15" name="Group 14">
            <a:extLst>
              <a:ext uri="{FF2B5EF4-FFF2-40B4-BE49-F238E27FC236}">
                <a16:creationId xmlns:a16="http://schemas.microsoft.com/office/drawing/2014/main" id="{724EC68E-038A-A9DA-930E-6C196D97CFA6}"/>
              </a:ext>
            </a:extLst>
          </p:cNvPr>
          <p:cNvGrpSpPr/>
          <p:nvPr/>
        </p:nvGrpSpPr>
        <p:grpSpPr>
          <a:xfrm>
            <a:off x="7247111" y="895154"/>
            <a:ext cx="4944889" cy="5963264"/>
            <a:chOff x="7247111" y="894736"/>
            <a:chExt cx="4944889" cy="5963264"/>
          </a:xfrm>
        </p:grpSpPr>
        <p:pic>
          <p:nvPicPr>
            <p:cNvPr id="13" name="Picture 12">
              <a:extLst>
                <a:ext uri="{FF2B5EF4-FFF2-40B4-BE49-F238E27FC236}">
                  <a16:creationId xmlns:a16="http://schemas.microsoft.com/office/drawing/2014/main" id="{8A9801BD-7CA3-41DE-A62F-4CD9384DC70A}"/>
                </a:ext>
              </a:extLst>
            </p:cNvPr>
            <p:cNvPicPr>
              <a:picLocks noChangeAspect="1"/>
            </p:cNvPicPr>
            <p:nvPr/>
          </p:nvPicPr>
          <p:blipFill>
            <a:blip r:embed="rId4"/>
            <a:stretch>
              <a:fillRect/>
            </a:stretch>
          </p:blipFill>
          <p:spPr>
            <a:xfrm>
              <a:off x="7247111" y="4216765"/>
              <a:ext cx="4944889" cy="2641235"/>
            </a:xfrm>
            <a:prstGeom prst="rect">
              <a:avLst/>
            </a:prstGeom>
          </p:spPr>
        </p:pic>
        <p:pic>
          <p:nvPicPr>
            <p:cNvPr id="14" name="Picture 13">
              <a:extLst>
                <a:ext uri="{FF2B5EF4-FFF2-40B4-BE49-F238E27FC236}">
                  <a16:creationId xmlns:a16="http://schemas.microsoft.com/office/drawing/2014/main" id="{CC7869F0-D9F3-7B42-4AC5-A7F93F68AA5C}"/>
                </a:ext>
              </a:extLst>
            </p:cNvPr>
            <p:cNvPicPr>
              <a:picLocks noChangeAspect="1"/>
            </p:cNvPicPr>
            <p:nvPr/>
          </p:nvPicPr>
          <p:blipFill>
            <a:blip r:embed="rId4"/>
            <a:stretch>
              <a:fillRect/>
            </a:stretch>
          </p:blipFill>
          <p:spPr>
            <a:xfrm>
              <a:off x="9367666" y="894736"/>
              <a:ext cx="2824334" cy="3387814"/>
            </a:xfrm>
            <a:prstGeom prst="rect">
              <a:avLst/>
            </a:prstGeom>
          </p:spPr>
        </p:pic>
      </p:grpSp>
      <p:sp>
        <p:nvSpPr>
          <p:cNvPr id="24" name="TextBox 23">
            <a:extLst>
              <a:ext uri="{FF2B5EF4-FFF2-40B4-BE49-F238E27FC236}">
                <a16:creationId xmlns:a16="http://schemas.microsoft.com/office/drawing/2014/main" id="{E42265F3-BEAD-0FA3-A2E8-0C3FB15D36B5}"/>
              </a:ext>
            </a:extLst>
          </p:cNvPr>
          <p:cNvSpPr txBox="1"/>
          <p:nvPr/>
        </p:nvSpPr>
        <p:spPr>
          <a:xfrm>
            <a:off x="218886" y="914337"/>
            <a:ext cx="7926122" cy="523220"/>
          </a:xfrm>
          <a:prstGeom prst="rect">
            <a:avLst/>
          </a:prstGeom>
          <a:noFill/>
        </p:spPr>
        <p:txBody>
          <a:bodyPr wrap="square">
            <a:spAutoFit/>
          </a:bodyPr>
          <a:lstStyle/>
          <a:p>
            <a:r>
              <a:rPr lang="en-GB" sz="2800">
                <a:solidFill>
                  <a:schemeClr val="accent1"/>
                </a:solidFill>
              </a:rPr>
              <a:t>NCA Cathode Production Impact Analysis </a:t>
            </a:r>
          </a:p>
        </p:txBody>
      </p:sp>
      <p:sp>
        <p:nvSpPr>
          <p:cNvPr id="2" name="Rectangle 1">
            <a:extLst>
              <a:ext uri="{FF2B5EF4-FFF2-40B4-BE49-F238E27FC236}">
                <a16:creationId xmlns:a16="http://schemas.microsoft.com/office/drawing/2014/main" id="{AFF92C79-9B3D-A028-DF6E-FC8496205401}"/>
              </a:ext>
            </a:extLst>
          </p:cNvPr>
          <p:cNvSpPr/>
          <p:nvPr/>
        </p:nvSpPr>
        <p:spPr>
          <a:xfrm>
            <a:off x="0" y="0"/>
            <a:ext cx="12192000" cy="8849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27D6DC7C-37C7-448F-07F8-16A33840E45E}"/>
              </a:ext>
            </a:extLst>
          </p:cNvPr>
          <p:cNvSpPr/>
          <p:nvPr/>
        </p:nvSpPr>
        <p:spPr>
          <a:xfrm>
            <a:off x="425236" y="123238"/>
            <a:ext cx="1563329" cy="678426"/>
          </a:xfrm>
          <a:prstGeom prst="roundRect">
            <a:avLst/>
          </a:prstGeom>
          <a:gradFill flip="none" rotWithShape="1">
            <a:gsLst>
              <a:gs pos="0">
                <a:schemeClr val="accent6"/>
              </a:gs>
              <a:gs pos="100000">
                <a:schemeClr val="bg2"/>
              </a:gs>
            </a:gsLst>
            <a:lin ang="5400000" scaled="1"/>
            <a:tileRect/>
          </a:gradFill>
          <a:ln w="57150">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Introduction</a:t>
            </a:r>
          </a:p>
        </p:txBody>
      </p:sp>
      <p:sp>
        <p:nvSpPr>
          <p:cNvPr id="22" name="Rectangle: Rounded Corners 21">
            <a:extLst>
              <a:ext uri="{FF2B5EF4-FFF2-40B4-BE49-F238E27FC236}">
                <a16:creationId xmlns:a16="http://schemas.microsoft.com/office/drawing/2014/main" id="{46DD175E-9792-D5BA-4E9C-D2E73437A5AF}"/>
              </a:ext>
            </a:extLst>
          </p:cNvPr>
          <p:cNvSpPr/>
          <p:nvPr/>
        </p:nvSpPr>
        <p:spPr>
          <a:xfrm>
            <a:off x="3689542"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Remaining Production</a:t>
            </a:r>
          </a:p>
        </p:txBody>
      </p:sp>
      <p:sp>
        <p:nvSpPr>
          <p:cNvPr id="23" name="Rectangle: Rounded Corners 22">
            <a:extLst>
              <a:ext uri="{FF2B5EF4-FFF2-40B4-BE49-F238E27FC236}">
                <a16:creationId xmlns:a16="http://schemas.microsoft.com/office/drawing/2014/main" id="{33228AE0-2531-E388-F9E4-296BBDCBE3E1}"/>
              </a:ext>
            </a:extLst>
          </p:cNvPr>
          <p:cNvSpPr/>
          <p:nvPr/>
        </p:nvSpPr>
        <p:spPr>
          <a:xfrm>
            <a:off x="5321695"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Transport</a:t>
            </a:r>
          </a:p>
        </p:txBody>
      </p:sp>
      <p:sp>
        <p:nvSpPr>
          <p:cNvPr id="25" name="Rectangle: Rounded Corners 24">
            <a:extLst>
              <a:ext uri="{FF2B5EF4-FFF2-40B4-BE49-F238E27FC236}">
                <a16:creationId xmlns:a16="http://schemas.microsoft.com/office/drawing/2014/main" id="{2C2B45DB-E0C6-E3DD-2FED-EF3EF58C92C6}"/>
              </a:ext>
            </a:extLst>
          </p:cNvPr>
          <p:cNvSpPr/>
          <p:nvPr/>
        </p:nvSpPr>
        <p:spPr>
          <a:xfrm>
            <a:off x="6953848"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Use Phase</a:t>
            </a:r>
          </a:p>
        </p:txBody>
      </p:sp>
      <p:sp>
        <p:nvSpPr>
          <p:cNvPr id="26" name="Rectangle: Rounded Corners 25">
            <a:extLst>
              <a:ext uri="{FF2B5EF4-FFF2-40B4-BE49-F238E27FC236}">
                <a16:creationId xmlns:a16="http://schemas.microsoft.com/office/drawing/2014/main" id="{46117F82-464A-52AA-19F6-696543D0CD2A}"/>
              </a:ext>
            </a:extLst>
          </p:cNvPr>
          <p:cNvSpPr/>
          <p:nvPr/>
        </p:nvSpPr>
        <p:spPr>
          <a:xfrm>
            <a:off x="8586001"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End of Life</a:t>
            </a:r>
          </a:p>
        </p:txBody>
      </p:sp>
      <p:sp>
        <p:nvSpPr>
          <p:cNvPr id="27" name="Rectangle: Rounded Corners 26">
            <a:extLst>
              <a:ext uri="{FF2B5EF4-FFF2-40B4-BE49-F238E27FC236}">
                <a16:creationId xmlns:a16="http://schemas.microsoft.com/office/drawing/2014/main" id="{AB6641C6-9D31-9F6E-295C-28CB35A8CF98}"/>
              </a:ext>
            </a:extLst>
          </p:cNvPr>
          <p:cNvSpPr/>
          <p:nvPr/>
        </p:nvSpPr>
        <p:spPr>
          <a:xfrm>
            <a:off x="10218154"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Economic Life Cycle Costing</a:t>
            </a:r>
          </a:p>
        </p:txBody>
      </p:sp>
      <p:sp>
        <p:nvSpPr>
          <p:cNvPr id="28" name="Rectangle: Rounded Corners 27">
            <a:extLst>
              <a:ext uri="{FF2B5EF4-FFF2-40B4-BE49-F238E27FC236}">
                <a16:creationId xmlns:a16="http://schemas.microsoft.com/office/drawing/2014/main" id="{33357B34-A6F6-5DAD-3E61-2C9000C19279}"/>
              </a:ext>
            </a:extLst>
          </p:cNvPr>
          <p:cNvSpPr/>
          <p:nvPr/>
        </p:nvSpPr>
        <p:spPr>
          <a:xfrm>
            <a:off x="2057389" y="123238"/>
            <a:ext cx="1563329" cy="678426"/>
          </a:xfrm>
          <a:prstGeom prst="roundRect">
            <a:avLst/>
          </a:prstGeom>
          <a:gradFill flip="none" rotWithShape="1">
            <a:gsLst>
              <a:gs pos="0">
                <a:schemeClr val="accent6"/>
              </a:gs>
              <a:gs pos="100000">
                <a:schemeClr val="bg2"/>
              </a:gs>
            </a:gsLst>
            <a:lin ang="5400000" scaled="1"/>
            <a:tileRect/>
          </a:gradFill>
          <a:ln w="57150">
            <a:solidFill>
              <a:schemeClr val="accent5"/>
            </a:solid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NCA Cathode Production</a:t>
            </a:r>
          </a:p>
        </p:txBody>
      </p:sp>
      <p:graphicFrame>
        <p:nvGraphicFramePr>
          <p:cNvPr id="9" name="Table 8">
            <a:extLst>
              <a:ext uri="{FF2B5EF4-FFF2-40B4-BE49-F238E27FC236}">
                <a16:creationId xmlns:a16="http://schemas.microsoft.com/office/drawing/2014/main" id="{8652F926-BACA-DF6C-3024-4E4ECE5F6550}"/>
              </a:ext>
            </a:extLst>
          </p:cNvPr>
          <p:cNvGraphicFramePr>
            <a:graphicFrameLocks noGrp="1"/>
          </p:cNvGraphicFramePr>
          <p:nvPr>
            <p:extLst>
              <p:ext uri="{D42A27DB-BD31-4B8C-83A1-F6EECF244321}">
                <p14:modId xmlns:p14="http://schemas.microsoft.com/office/powerpoint/2010/main" val="2241706726"/>
              </p:ext>
            </p:extLst>
          </p:nvPr>
        </p:nvGraphicFramePr>
        <p:xfrm>
          <a:off x="7093217" y="3187521"/>
          <a:ext cx="4548898" cy="3628367"/>
        </p:xfrm>
        <a:graphic>
          <a:graphicData uri="http://schemas.openxmlformats.org/drawingml/2006/table">
            <a:tbl>
              <a:tblPr/>
              <a:tblGrid>
                <a:gridCol w="1628730">
                  <a:extLst>
                    <a:ext uri="{9D8B030D-6E8A-4147-A177-3AD203B41FA5}">
                      <a16:colId xmlns:a16="http://schemas.microsoft.com/office/drawing/2014/main" val="2149684606"/>
                    </a:ext>
                  </a:extLst>
                </a:gridCol>
                <a:gridCol w="814366">
                  <a:extLst>
                    <a:ext uri="{9D8B030D-6E8A-4147-A177-3AD203B41FA5}">
                      <a16:colId xmlns:a16="http://schemas.microsoft.com/office/drawing/2014/main" val="3533486441"/>
                    </a:ext>
                  </a:extLst>
                </a:gridCol>
                <a:gridCol w="2105802">
                  <a:extLst>
                    <a:ext uri="{9D8B030D-6E8A-4147-A177-3AD203B41FA5}">
                      <a16:colId xmlns:a16="http://schemas.microsoft.com/office/drawing/2014/main" val="860970320"/>
                    </a:ext>
                  </a:extLst>
                </a:gridCol>
              </a:tblGrid>
              <a:tr h="364885">
                <a:tc gridSpan="3">
                  <a:txBody>
                    <a:bodyPr/>
                    <a:lstStyle/>
                    <a:p>
                      <a:pPr algn="ctr" fontAlgn="b"/>
                      <a:r>
                        <a:rPr lang="en-GB" sz="1100" b="0" i="0" u="none" strike="noStrike">
                          <a:solidFill>
                            <a:srgbClr val="000000"/>
                          </a:solidFill>
                          <a:effectLst/>
                          <a:latin typeface="Calibri" panose="020F0502020204030204" pitchFamily="34" charset="0"/>
                        </a:rPr>
                        <a:t>Li-NCA cathode material breakdown</a:t>
                      </a:r>
                    </a:p>
                  </a:txBody>
                  <a:tcPr marL="87572" marR="87572" marT="43786" marB="43786"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613030419"/>
                  </a:ext>
                </a:extLst>
              </a:tr>
              <a:tr h="330221">
                <a:tc>
                  <a:txBody>
                    <a:bodyPr/>
                    <a:lstStyle/>
                    <a:p>
                      <a:pPr algn="ctr" fontAlgn="ctr"/>
                      <a:r>
                        <a:rPr lang="en-GB" sz="1100" b="0" i="0" u="none" strike="noStrike">
                          <a:solidFill>
                            <a:srgbClr val="000000"/>
                          </a:solidFill>
                          <a:effectLst/>
                          <a:latin typeface="Calibri" panose="020F0502020204030204" pitchFamily="34" charset="0"/>
                        </a:rPr>
                        <a:t>Resource</a:t>
                      </a:r>
                    </a:p>
                  </a:txBody>
                  <a:tcPr marL="9122" marR="9122" marT="912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1100" b="0" i="0" u="none" strike="noStrike">
                          <a:solidFill>
                            <a:srgbClr val="000000"/>
                          </a:solidFill>
                          <a:effectLst/>
                          <a:latin typeface="Calibri" panose="020F0502020204030204" pitchFamily="34" charset="0"/>
                        </a:rPr>
                        <a:t>Mass (%)</a:t>
                      </a:r>
                    </a:p>
                  </a:txBody>
                  <a:tcPr marL="9122" marR="9122" marT="91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1100" b="0" i="0" u="none" strike="noStrike">
                          <a:solidFill>
                            <a:srgbClr val="000000"/>
                          </a:solidFill>
                          <a:effectLst/>
                          <a:latin typeface="Calibri" panose="020F0502020204030204" pitchFamily="34" charset="0"/>
                        </a:rPr>
                        <a:t>Mass (kg) (Referenced to 184.93kg cathode active material)</a:t>
                      </a:r>
                    </a:p>
                  </a:txBody>
                  <a:tcPr marL="9122" marR="9122" marT="912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324153443"/>
                  </a:ext>
                </a:extLst>
              </a:tr>
              <a:tr h="364885">
                <a:tc>
                  <a:txBody>
                    <a:bodyPr/>
                    <a:lstStyle/>
                    <a:p>
                      <a:pPr algn="ctr" rtl="0" fontAlgn="ctr"/>
                      <a:r>
                        <a:rPr lang="en-GB" sz="1100" b="1" i="0" u="none" strike="noStrike">
                          <a:solidFill>
                            <a:srgbClr val="000000"/>
                          </a:solidFill>
                          <a:effectLst/>
                          <a:latin typeface="Calibri" panose="020F0502020204030204" pitchFamily="34" charset="0"/>
                        </a:rPr>
                        <a:t>Nickel</a:t>
                      </a:r>
                      <a:r>
                        <a:rPr lang="en-GB" sz="1100" b="0" i="0" u="none" strike="noStrike">
                          <a:solidFill>
                            <a:srgbClr val="000000"/>
                          </a:solidFill>
                          <a:effectLst/>
                          <a:latin typeface="Calibri" panose="020F0502020204030204" pitchFamily="34" charset="0"/>
                        </a:rPr>
                        <a:t> sulphate</a:t>
                      </a:r>
                    </a:p>
                  </a:txBody>
                  <a:tcPr marL="9122" marR="9122" marT="912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1100" b="0" i="0" u="none" strike="noStrike">
                          <a:solidFill>
                            <a:srgbClr val="000000"/>
                          </a:solidFill>
                          <a:effectLst/>
                          <a:latin typeface="Calibri" panose="020F0502020204030204" pitchFamily="34" charset="0"/>
                        </a:rPr>
                        <a:t>35.2</a:t>
                      </a:r>
                    </a:p>
                  </a:txBody>
                  <a:tcPr marL="9122" marR="9122" marT="91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1" i="0" u="none" strike="noStrike">
                          <a:solidFill>
                            <a:srgbClr val="000000"/>
                          </a:solidFill>
                          <a:effectLst/>
                          <a:latin typeface="Calibri" panose="020F0502020204030204" pitchFamily="34" charset="0"/>
                        </a:rPr>
                        <a:t>65.10</a:t>
                      </a:r>
                    </a:p>
                  </a:txBody>
                  <a:tcPr marL="9122" marR="9122" marT="912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1059987"/>
                  </a:ext>
                </a:extLst>
              </a:tr>
              <a:tr h="364885">
                <a:tc>
                  <a:txBody>
                    <a:bodyPr/>
                    <a:lstStyle/>
                    <a:p>
                      <a:pPr algn="ctr" rtl="0" fontAlgn="ctr"/>
                      <a:r>
                        <a:rPr lang="en-GB" sz="1100" b="1" i="0" u="none" strike="noStrike">
                          <a:solidFill>
                            <a:srgbClr val="000000"/>
                          </a:solidFill>
                          <a:effectLst/>
                          <a:latin typeface="Calibri" panose="020F0502020204030204" pitchFamily="34" charset="0"/>
                        </a:rPr>
                        <a:t>Cobalt</a:t>
                      </a:r>
                      <a:r>
                        <a:rPr lang="en-GB" sz="1100" b="0" i="0" u="none" strike="noStrike">
                          <a:solidFill>
                            <a:srgbClr val="000000"/>
                          </a:solidFill>
                          <a:effectLst/>
                          <a:latin typeface="Calibri" panose="020F0502020204030204" pitchFamily="34" charset="0"/>
                        </a:rPr>
                        <a:t> sulphate</a:t>
                      </a:r>
                    </a:p>
                  </a:txBody>
                  <a:tcPr marL="9122" marR="9122" marT="912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1100" b="0" i="0" u="none" strike="noStrike">
                          <a:solidFill>
                            <a:srgbClr val="000000"/>
                          </a:solidFill>
                          <a:effectLst/>
                          <a:latin typeface="Calibri" panose="020F0502020204030204" pitchFamily="34" charset="0"/>
                        </a:rPr>
                        <a:t>6.7</a:t>
                      </a:r>
                    </a:p>
                  </a:txBody>
                  <a:tcPr marL="9122" marR="9122" marT="91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1" i="0" u="none" strike="noStrike">
                          <a:solidFill>
                            <a:srgbClr val="000000"/>
                          </a:solidFill>
                          <a:effectLst/>
                          <a:latin typeface="Calibri" panose="020F0502020204030204" pitchFamily="34" charset="0"/>
                        </a:rPr>
                        <a:t>12.44</a:t>
                      </a:r>
                    </a:p>
                  </a:txBody>
                  <a:tcPr marL="9122" marR="9122" marT="912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7037053"/>
                  </a:ext>
                </a:extLst>
              </a:tr>
              <a:tr h="364885">
                <a:tc>
                  <a:txBody>
                    <a:bodyPr/>
                    <a:lstStyle/>
                    <a:p>
                      <a:pPr algn="ctr" fontAlgn="ctr"/>
                      <a:r>
                        <a:rPr lang="en-GB" sz="1100" b="1" i="0" u="none" strike="noStrike">
                          <a:solidFill>
                            <a:srgbClr val="000000"/>
                          </a:solidFill>
                          <a:effectLst/>
                          <a:latin typeface="Calibri" panose="020F0502020204030204" pitchFamily="34" charset="0"/>
                        </a:rPr>
                        <a:t>Aluminium</a:t>
                      </a:r>
                      <a:r>
                        <a:rPr lang="en-GB" sz="1100" b="0" i="0" u="none" strike="noStrike">
                          <a:solidFill>
                            <a:srgbClr val="000000"/>
                          </a:solidFill>
                          <a:effectLst/>
                          <a:latin typeface="Calibri" panose="020F0502020204030204" pitchFamily="34" charset="0"/>
                        </a:rPr>
                        <a:t> sulphate</a:t>
                      </a:r>
                    </a:p>
                  </a:txBody>
                  <a:tcPr marL="9122" marR="9122" marT="912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1100" b="0" i="0" u="none" strike="noStrike">
                          <a:solidFill>
                            <a:srgbClr val="000000"/>
                          </a:solidFill>
                          <a:effectLst/>
                          <a:latin typeface="Calibri" panose="020F0502020204030204" pitchFamily="34" charset="0"/>
                        </a:rPr>
                        <a:t>2.3</a:t>
                      </a:r>
                    </a:p>
                  </a:txBody>
                  <a:tcPr marL="9122" marR="9122" marT="91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1" i="0" u="none" strike="noStrike">
                          <a:solidFill>
                            <a:srgbClr val="000000"/>
                          </a:solidFill>
                          <a:effectLst/>
                          <a:latin typeface="Calibri" panose="020F0502020204030204" pitchFamily="34" charset="0"/>
                        </a:rPr>
                        <a:t>4.31</a:t>
                      </a:r>
                    </a:p>
                  </a:txBody>
                  <a:tcPr marL="9122" marR="9122" marT="912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707998"/>
                  </a:ext>
                </a:extLst>
              </a:tr>
              <a:tr h="364885">
                <a:tc>
                  <a:txBody>
                    <a:bodyPr/>
                    <a:lstStyle/>
                    <a:p>
                      <a:pPr algn="ctr" rtl="0" fontAlgn="ctr"/>
                      <a:r>
                        <a:rPr lang="en-GB" sz="1100" b="1" i="0" u="none" strike="noStrike">
                          <a:solidFill>
                            <a:srgbClr val="000000"/>
                          </a:solidFill>
                          <a:effectLst/>
                          <a:latin typeface="Calibri" panose="020F0502020204030204" pitchFamily="34" charset="0"/>
                        </a:rPr>
                        <a:t>Sodium</a:t>
                      </a:r>
                      <a:r>
                        <a:rPr lang="en-GB" sz="1100" b="0" i="0" u="none" strike="noStrike">
                          <a:solidFill>
                            <a:srgbClr val="000000"/>
                          </a:solidFill>
                          <a:effectLst/>
                          <a:latin typeface="Calibri" panose="020F0502020204030204" pitchFamily="34" charset="0"/>
                        </a:rPr>
                        <a:t> hydroxide</a:t>
                      </a:r>
                    </a:p>
                  </a:txBody>
                  <a:tcPr marL="9122" marR="9122" marT="912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1100" b="0" i="0" u="none" strike="noStrike">
                          <a:solidFill>
                            <a:srgbClr val="000000"/>
                          </a:solidFill>
                          <a:effectLst/>
                          <a:latin typeface="Calibri" panose="020F0502020204030204" pitchFamily="34" charset="0"/>
                        </a:rPr>
                        <a:t>22.8</a:t>
                      </a:r>
                    </a:p>
                  </a:txBody>
                  <a:tcPr marL="9122" marR="9122" marT="91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1" i="0" u="none" strike="noStrike">
                          <a:solidFill>
                            <a:srgbClr val="000000"/>
                          </a:solidFill>
                          <a:effectLst/>
                          <a:latin typeface="Calibri" panose="020F0502020204030204" pitchFamily="34" charset="0"/>
                        </a:rPr>
                        <a:t>42.12</a:t>
                      </a:r>
                    </a:p>
                  </a:txBody>
                  <a:tcPr marL="9122" marR="9122" marT="912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216479"/>
                  </a:ext>
                </a:extLst>
              </a:tr>
              <a:tr h="364885">
                <a:tc>
                  <a:txBody>
                    <a:bodyPr/>
                    <a:lstStyle/>
                    <a:p>
                      <a:pPr algn="ctr" rtl="0" fontAlgn="ctr"/>
                      <a:r>
                        <a:rPr lang="en-GB" sz="1100" b="0" i="0" u="none" strike="noStrike">
                          <a:solidFill>
                            <a:srgbClr val="000000"/>
                          </a:solidFill>
                          <a:effectLst/>
                          <a:latin typeface="Calibri" panose="020F0502020204030204" pitchFamily="34" charset="0"/>
                        </a:rPr>
                        <a:t>Ammonia</a:t>
                      </a:r>
                    </a:p>
                  </a:txBody>
                  <a:tcPr marL="9122" marR="9122" marT="912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1100" b="0" i="0" u="none" strike="noStrike">
                          <a:solidFill>
                            <a:srgbClr val="000000"/>
                          </a:solidFill>
                          <a:effectLst/>
                          <a:latin typeface="Calibri" panose="020F0502020204030204" pitchFamily="34" charset="0"/>
                        </a:rPr>
                        <a:t>9.6</a:t>
                      </a:r>
                    </a:p>
                  </a:txBody>
                  <a:tcPr marL="9122" marR="9122" marT="91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1100" b="1" i="0" u="none" strike="noStrike">
                          <a:solidFill>
                            <a:srgbClr val="000000"/>
                          </a:solidFill>
                          <a:effectLst/>
                          <a:latin typeface="Calibri" panose="020F0502020204030204" pitchFamily="34" charset="0"/>
                        </a:rPr>
                        <a:t>17.71</a:t>
                      </a:r>
                    </a:p>
                  </a:txBody>
                  <a:tcPr marL="9122" marR="9122" marT="912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6936452"/>
                  </a:ext>
                </a:extLst>
              </a:tr>
              <a:tr h="364885">
                <a:tc>
                  <a:txBody>
                    <a:bodyPr/>
                    <a:lstStyle/>
                    <a:p>
                      <a:pPr algn="ctr" rtl="0" fontAlgn="ctr"/>
                      <a:r>
                        <a:rPr lang="en-GB" sz="1100" b="1" i="0" u="none" strike="noStrike">
                          <a:solidFill>
                            <a:srgbClr val="000000"/>
                          </a:solidFill>
                          <a:effectLst/>
                          <a:latin typeface="Calibri" panose="020F0502020204030204" pitchFamily="34" charset="0"/>
                        </a:rPr>
                        <a:t>Lithium</a:t>
                      </a:r>
                      <a:r>
                        <a:rPr lang="en-GB" sz="1100" b="0" i="0" u="none" strike="noStrike">
                          <a:solidFill>
                            <a:srgbClr val="000000"/>
                          </a:solidFill>
                          <a:effectLst/>
                          <a:latin typeface="Calibri" panose="020F0502020204030204" pitchFamily="34" charset="0"/>
                        </a:rPr>
                        <a:t> hydroxide</a:t>
                      </a:r>
                    </a:p>
                  </a:txBody>
                  <a:tcPr marL="9122" marR="9122" marT="912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1100" b="0" i="0" u="none" strike="noStrike">
                          <a:solidFill>
                            <a:srgbClr val="000000"/>
                          </a:solidFill>
                          <a:effectLst/>
                          <a:latin typeface="Calibri" panose="020F0502020204030204" pitchFamily="34" charset="0"/>
                        </a:rPr>
                        <a:t>20.2</a:t>
                      </a:r>
                    </a:p>
                  </a:txBody>
                  <a:tcPr marL="9122" marR="9122" marT="91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1" i="0" u="none" strike="noStrike">
                          <a:solidFill>
                            <a:srgbClr val="000000"/>
                          </a:solidFill>
                          <a:effectLst/>
                          <a:latin typeface="Calibri" panose="020F0502020204030204" pitchFamily="34" charset="0"/>
                        </a:rPr>
                        <a:t>37.28</a:t>
                      </a:r>
                    </a:p>
                  </a:txBody>
                  <a:tcPr marL="9122" marR="9122" marT="912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7011782"/>
                  </a:ext>
                </a:extLst>
              </a:tr>
              <a:tr h="364885">
                <a:tc>
                  <a:txBody>
                    <a:bodyPr/>
                    <a:lstStyle/>
                    <a:p>
                      <a:pPr algn="ctr" rtl="0" fontAlgn="ctr"/>
                      <a:r>
                        <a:rPr lang="en-GB" sz="1100" b="0" i="0" u="none" strike="noStrike">
                          <a:solidFill>
                            <a:srgbClr val="000000"/>
                          </a:solidFill>
                          <a:effectLst/>
                          <a:latin typeface="Calibri" panose="020F0502020204030204" pitchFamily="34" charset="0"/>
                        </a:rPr>
                        <a:t>Oxygen</a:t>
                      </a:r>
                    </a:p>
                  </a:txBody>
                  <a:tcPr marL="9122" marR="9122" marT="912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1100" b="0" i="0" u="none" strike="noStrike">
                          <a:solidFill>
                            <a:srgbClr val="000000"/>
                          </a:solidFill>
                          <a:effectLst/>
                          <a:latin typeface="Calibri" panose="020F0502020204030204" pitchFamily="34" charset="0"/>
                        </a:rPr>
                        <a:t>3.2</a:t>
                      </a:r>
                    </a:p>
                  </a:txBody>
                  <a:tcPr marL="9122" marR="9122" marT="91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1100" b="1" i="0" u="none" strike="noStrike">
                          <a:solidFill>
                            <a:srgbClr val="000000"/>
                          </a:solidFill>
                          <a:effectLst/>
                          <a:latin typeface="Calibri" panose="020F0502020204030204" pitchFamily="34" charset="0"/>
                        </a:rPr>
                        <a:t>5.97</a:t>
                      </a:r>
                    </a:p>
                  </a:txBody>
                  <a:tcPr marL="9122" marR="9122" marT="912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8630729"/>
                  </a:ext>
                </a:extLst>
              </a:tr>
              <a:tr h="364885">
                <a:tc>
                  <a:txBody>
                    <a:bodyPr/>
                    <a:lstStyle/>
                    <a:p>
                      <a:pPr algn="ctr" rtl="0" fontAlgn="ctr"/>
                      <a:endParaRPr lang="en-GB" sz="1100" b="0" i="0" u="none" strike="noStrike">
                        <a:solidFill>
                          <a:srgbClr val="000000"/>
                        </a:solidFill>
                        <a:effectLst/>
                        <a:latin typeface="Calibri" panose="020F0502020204030204" pitchFamily="34" charset="0"/>
                      </a:endParaRPr>
                    </a:p>
                  </a:txBody>
                  <a:tcPr marL="9122" marR="9122" marT="9122"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endParaRPr lang="en-GB" sz="1100" b="0" i="0" u="none" strike="noStrike">
                        <a:solidFill>
                          <a:srgbClr val="000000"/>
                        </a:solidFill>
                        <a:effectLst/>
                        <a:latin typeface="Calibri" panose="020F0502020204030204" pitchFamily="34" charset="0"/>
                      </a:endParaRPr>
                    </a:p>
                  </a:txBody>
                  <a:tcPr marL="9122" marR="9122" marT="9122"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endParaRPr lang="en-GB" sz="1100" b="1" i="0" u="none" strike="noStrike">
                        <a:solidFill>
                          <a:srgbClr val="000000"/>
                        </a:solidFill>
                        <a:effectLst/>
                        <a:latin typeface="Calibri" panose="020F0502020204030204" pitchFamily="34" charset="0"/>
                      </a:endParaRPr>
                    </a:p>
                  </a:txBody>
                  <a:tcPr marL="9122" marR="9122" marT="9122"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06121040"/>
                  </a:ext>
                </a:extLst>
              </a:tr>
            </a:tbl>
          </a:graphicData>
        </a:graphic>
      </p:graphicFrame>
      <p:pic>
        <p:nvPicPr>
          <p:cNvPr id="19" name="Picture 18">
            <a:extLst>
              <a:ext uri="{FF2B5EF4-FFF2-40B4-BE49-F238E27FC236}">
                <a16:creationId xmlns:a16="http://schemas.microsoft.com/office/drawing/2014/main" id="{DDEA24F5-4947-B6E2-4E8A-411378B52F58}"/>
              </a:ext>
            </a:extLst>
          </p:cNvPr>
          <p:cNvPicPr>
            <a:picLocks noChangeAspect="1"/>
          </p:cNvPicPr>
          <p:nvPr/>
        </p:nvPicPr>
        <p:blipFill>
          <a:blip r:embed="rId5"/>
          <a:stretch>
            <a:fillRect/>
          </a:stretch>
        </p:blipFill>
        <p:spPr>
          <a:xfrm>
            <a:off x="6953848" y="1557490"/>
            <a:ext cx="4636046" cy="1588903"/>
          </a:xfrm>
          <a:prstGeom prst="rect">
            <a:avLst/>
          </a:prstGeom>
        </p:spPr>
      </p:pic>
      <p:graphicFrame>
        <p:nvGraphicFramePr>
          <p:cNvPr id="3" name="Chart 2">
            <a:extLst>
              <a:ext uri="{FF2B5EF4-FFF2-40B4-BE49-F238E27FC236}">
                <a16:creationId xmlns:a16="http://schemas.microsoft.com/office/drawing/2014/main" id="{B158599B-7B0C-109C-11C8-2BFC543E1521}"/>
              </a:ext>
            </a:extLst>
          </p:cNvPr>
          <p:cNvGraphicFramePr>
            <a:graphicFrameLocks/>
          </p:cNvGraphicFramePr>
          <p:nvPr>
            <p:extLst>
              <p:ext uri="{D42A27DB-BD31-4B8C-83A1-F6EECF244321}">
                <p14:modId xmlns:p14="http://schemas.microsoft.com/office/powerpoint/2010/main" val="1335727433"/>
              </p:ext>
            </p:extLst>
          </p:nvPr>
        </p:nvGraphicFramePr>
        <p:xfrm>
          <a:off x="347853" y="1466992"/>
          <a:ext cx="5748147" cy="3924016"/>
        </p:xfrm>
        <a:graphic>
          <a:graphicData uri="http://schemas.openxmlformats.org/drawingml/2006/chart">
            <c:chart xmlns:c="http://schemas.openxmlformats.org/drawingml/2006/chart" xmlns:r="http://schemas.openxmlformats.org/officeDocument/2006/relationships" r:id="rId6"/>
          </a:graphicData>
        </a:graphic>
      </p:graphicFrame>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17D9009-1200-5884-08B1-33A10E71CB44}"/>
                  </a:ext>
                </a:extLst>
              </p:cNvPr>
              <p:cNvSpPr txBox="1">
                <a:spLocks/>
              </p:cNvSpPr>
              <p:nvPr/>
            </p:nvSpPr>
            <p:spPr>
              <a:xfrm>
                <a:off x="274943" y="5735114"/>
                <a:ext cx="1863618" cy="91112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GB">
                    <a:solidFill>
                      <a:schemeClr val="tx1"/>
                    </a:solidFill>
                  </a:rPr>
                  <a:t>Top 3 (95%)</a:t>
                </a:r>
              </a:p>
              <a:p>
                <a:pPr marL="0" indent="0" algn="ctr">
                  <a:buNone/>
                </a:pPr>
                <a14:m>
                  <m:oMathPara xmlns:m="http://schemas.openxmlformats.org/officeDocument/2006/math">
                    <m:oMathParaPr>
                      <m:jc m:val="centerGroup"/>
                    </m:oMathParaPr>
                    <m:oMath xmlns:m="http://schemas.openxmlformats.org/officeDocument/2006/math">
                      <m:r>
                        <a:rPr lang="en-GB" i="1" dirty="0" smtClean="0">
                          <a:solidFill>
                            <a:schemeClr val="tx1"/>
                          </a:solidFill>
                          <a:latin typeface="Cambria Math" panose="02040503050406030204" pitchFamily="18" charset="0"/>
                        </a:rPr>
                        <m:t>1360 </m:t>
                      </m:r>
                      <m:r>
                        <a:rPr lang="en-GB" i="1" dirty="0" smtClean="0">
                          <a:solidFill>
                            <a:schemeClr val="tx1"/>
                          </a:solidFill>
                          <a:latin typeface="Cambria Math" panose="02040503050406030204" pitchFamily="18" charset="0"/>
                        </a:rPr>
                        <m:t>𝐾𝑔</m:t>
                      </m:r>
                      <m:r>
                        <a:rPr lang="en-GB" i="1" dirty="0" smtClean="0">
                          <a:solidFill>
                            <a:schemeClr val="tx1"/>
                          </a:solidFill>
                          <a:latin typeface="Cambria Math" panose="02040503050406030204" pitchFamily="18" charset="0"/>
                        </a:rPr>
                        <m:t> </m:t>
                      </m:r>
                      <m:sSub>
                        <m:sSubPr>
                          <m:ctrlPr>
                            <a:rPr lang="en-GB" i="1" dirty="0" smtClean="0">
                              <a:solidFill>
                                <a:schemeClr val="tx1"/>
                              </a:solidFill>
                              <a:latin typeface="Cambria Math" panose="02040503050406030204" pitchFamily="18" charset="0"/>
                            </a:rPr>
                          </m:ctrlPr>
                        </m:sSubPr>
                        <m:e>
                          <m:r>
                            <a:rPr lang="en-GB" b="0" i="1" dirty="0" smtClean="0">
                              <a:solidFill>
                                <a:schemeClr val="tx1"/>
                              </a:solidFill>
                              <a:latin typeface="Cambria Math" panose="02040503050406030204" pitchFamily="18" charset="0"/>
                            </a:rPr>
                            <m:t>𝐶𝑂</m:t>
                          </m:r>
                        </m:e>
                        <m:sub>
                          <m:r>
                            <a:rPr lang="en-GB" b="0" i="1" dirty="0" smtClean="0">
                              <a:solidFill>
                                <a:schemeClr val="tx1"/>
                              </a:solidFill>
                              <a:latin typeface="Cambria Math" panose="02040503050406030204" pitchFamily="18" charset="0"/>
                            </a:rPr>
                            <m:t>2</m:t>
                          </m:r>
                        </m:sub>
                      </m:sSub>
                      <m:r>
                        <a:rPr lang="en-GB" b="0" i="1" dirty="0" smtClean="0">
                          <a:solidFill>
                            <a:schemeClr val="tx1"/>
                          </a:solidFill>
                          <a:latin typeface="Cambria Math" panose="02040503050406030204" pitchFamily="18" charset="0"/>
                        </a:rPr>
                        <m:t> </m:t>
                      </m:r>
                      <m:r>
                        <a:rPr lang="en-GB" b="0" i="1" dirty="0" smtClean="0">
                          <a:solidFill>
                            <a:schemeClr val="tx1"/>
                          </a:solidFill>
                          <a:latin typeface="Cambria Math" panose="02040503050406030204" pitchFamily="18" charset="0"/>
                        </a:rPr>
                        <m:t>𝑒𝑞</m:t>
                      </m:r>
                      <m:r>
                        <a:rPr lang="en-GB" b="0" i="1" dirty="0" smtClean="0">
                          <a:solidFill>
                            <a:schemeClr val="tx1"/>
                          </a:solidFill>
                          <a:latin typeface="Cambria Math" panose="02040503050406030204" pitchFamily="18" charset="0"/>
                        </a:rPr>
                        <m:t>.</m:t>
                      </m:r>
                    </m:oMath>
                  </m:oMathPara>
                </a14:m>
                <a:endParaRPr lang="en-GB">
                  <a:solidFill>
                    <a:schemeClr val="tx1"/>
                  </a:solidFill>
                </a:endParaRPr>
              </a:p>
            </p:txBody>
          </p:sp>
        </mc:Choice>
        <mc:Fallback xmlns="">
          <p:sp>
            <p:nvSpPr>
              <p:cNvPr id="4" name="Content Placeholder 3">
                <a:extLst>
                  <a:ext uri="{FF2B5EF4-FFF2-40B4-BE49-F238E27FC236}">
                    <a16:creationId xmlns:a16="http://schemas.microsoft.com/office/drawing/2014/main" id="{517D9009-1200-5884-08B1-33A10E71CB44}"/>
                  </a:ext>
                </a:extLst>
              </p:cNvPr>
              <p:cNvSpPr txBox="1">
                <a:spLocks noRot="1" noChangeAspect="1" noMove="1" noResize="1" noEditPoints="1" noAdjustHandles="1" noChangeArrowheads="1" noChangeShapeType="1" noTextEdit="1"/>
              </p:cNvSpPr>
              <p:nvPr/>
            </p:nvSpPr>
            <p:spPr>
              <a:xfrm>
                <a:off x="274943" y="5735114"/>
                <a:ext cx="1863618" cy="911126"/>
              </a:xfrm>
              <a:prstGeom prst="rect">
                <a:avLst/>
              </a:prstGeom>
              <a:blipFill>
                <a:blip r:embed="rId7"/>
                <a:stretch>
                  <a:fillRect t="-46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7A71A217-D61C-E5F4-9A27-7525F7A1B7B8}"/>
                  </a:ext>
                </a:extLst>
              </p:cNvPr>
              <p:cNvSpPr txBox="1">
                <a:spLocks/>
              </p:cNvSpPr>
              <p:nvPr/>
            </p:nvSpPr>
            <p:spPr>
              <a:xfrm>
                <a:off x="4661037" y="5602767"/>
                <a:ext cx="1860661" cy="91112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GB">
                    <a:solidFill>
                      <a:schemeClr val="tx1"/>
                    </a:solidFill>
                  </a:rPr>
                  <a:t>Total Cathode emissions</a:t>
                </a:r>
              </a:p>
              <a:p>
                <a:pPr marL="0" indent="0" algn="ctr">
                  <a:buNone/>
                </a:pPr>
                <a14:m>
                  <m:oMathPara xmlns:m="http://schemas.openxmlformats.org/officeDocument/2006/math">
                    <m:oMathParaPr>
                      <m:jc m:val="centerGroup"/>
                    </m:oMathParaPr>
                    <m:oMath xmlns:m="http://schemas.openxmlformats.org/officeDocument/2006/math">
                      <m:r>
                        <a:rPr lang="en-GB" i="1" dirty="0" smtClean="0">
                          <a:solidFill>
                            <a:schemeClr val="tx1"/>
                          </a:solidFill>
                          <a:latin typeface="Cambria Math" panose="02040503050406030204" pitchFamily="18" charset="0"/>
                        </a:rPr>
                        <m:t>1</m:t>
                      </m:r>
                      <m:r>
                        <a:rPr lang="en-GB" b="0" i="1" dirty="0" smtClean="0">
                          <a:solidFill>
                            <a:schemeClr val="tx1"/>
                          </a:solidFill>
                          <a:latin typeface="Cambria Math" panose="02040503050406030204" pitchFamily="18" charset="0"/>
                        </a:rPr>
                        <m:t>437</m:t>
                      </m:r>
                      <m:r>
                        <a:rPr lang="en-GB" i="1" dirty="0" smtClean="0">
                          <a:solidFill>
                            <a:schemeClr val="tx1"/>
                          </a:solidFill>
                          <a:latin typeface="Cambria Math" panose="02040503050406030204" pitchFamily="18" charset="0"/>
                        </a:rPr>
                        <m:t> </m:t>
                      </m:r>
                      <m:r>
                        <a:rPr lang="en-GB" i="1" dirty="0" smtClean="0">
                          <a:solidFill>
                            <a:schemeClr val="tx1"/>
                          </a:solidFill>
                          <a:latin typeface="Cambria Math" panose="02040503050406030204" pitchFamily="18" charset="0"/>
                        </a:rPr>
                        <m:t>𝐾𝑔</m:t>
                      </m:r>
                      <m:r>
                        <a:rPr lang="en-GB" i="1" dirty="0" smtClean="0">
                          <a:solidFill>
                            <a:schemeClr val="tx1"/>
                          </a:solidFill>
                          <a:latin typeface="Cambria Math" panose="02040503050406030204" pitchFamily="18" charset="0"/>
                        </a:rPr>
                        <m:t> </m:t>
                      </m:r>
                      <m:sSub>
                        <m:sSubPr>
                          <m:ctrlPr>
                            <a:rPr lang="en-GB" i="1" dirty="0" smtClean="0">
                              <a:solidFill>
                                <a:schemeClr val="tx1"/>
                              </a:solidFill>
                              <a:latin typeface="Cambria Math" panose="02040503050406030204" pitchFamily="18" charset="0"/>
                            </a:rPr>
                          </m:ctrlPr>
                        </m:sSubPr>
                        <m:e>
                          <m:r>
                            <a:rPr lang="en-GB" b="0" i="1" dirty="0" smtClean="0">
                              <a:solidFill>
                                <a:schemeClr val="tx1"/>
                              </a:solidFill>
                              <a:latin typeface="Cambria Math" panose="02040503050406030204" pitchFamily="18" charset="0"/>
                            </a:rPr>
                            <m:t>𝐶𝑂</m:t>
                          </m:r>
                        </m:e>
                        <m:sub>
                          <m:r>
                            <a:rPr lang="en-GB" b="0" i="1" dirty="0" smtClean="0">
                              <a:solidFill>
                                <a:schemeClr val="tx1"/>
                              </a:solidFill>
                              <a:latin typeface="Cambria Math" panose="02040503050406030204" pitchFamily="18" charset="0"/>
                            </a:rPr>
                            <m:t>2</m:t>
                          </m:r>
                        </m:sub>
                      </m:sSub>
                      <m:r>
                        <a:rPr lang="en-GB" b="0" i="1" dirty="0" smtClean="0">
                          <a:solidFill>
                            <a:schemeClr val="tx1"/>
                          </a:solidFill>
                          <a:latin typeface="Cambria Math" panose="02040503050406030204" pitchFamily="18" charset="0"/>
                        </a:rPr>
                        <m:t> </m:t>
                      </m:r>
                      <m:r>
                        <a:rPr lang="en-GB" b="0" i="1" dirty="0" smtClean="0">
                          <a:solidFill>
                            <a:schemeClr val="tx1"/>
                          </a:solidFill>
                          <a:latin typeface="Cambria Math" panose="02040503050406030204" pitchFamily="18" charset="0"/>
                        </a:rPr>
                        <m:t>𝑒𝑞</m:t>
                      </m:r>
                      <m:r>
                        <a:rPr lang="en-GB" b="0" i="1" dirty="0" smtClean="0">
                          <a:solidFill>
                            <a:schemeClr val="tx1"/>
                          </a:solidFill>
                          <a:latin typeface="Cambria Math" panose="02040503050406030204" pitchFamily="18" charset="0"/>
                        </a:rPr>
                        <m:t>.</m:t>
                      </m:r>
                    </m:oMath>
                  </m:oMathPara>
                </a14:m>
                <a:endParaRPr lang="en-GB">
                  <a:solidFill>
                    <a:schemeClr val="tx1"/>
                  </a:solidFill>
                </a:endParaRPr>
              </a:p>
            </p:txBody>
          </p:sp>
        </mc:Choice>
        <mc:Fallback xmlns="">
          <p:sp>
            <p:nvSpPr>
              <p:cNvPr id="5" name="Content Placeholder 3">
                <a:extLst>
                  <a:ext uri="{FF2B5EF4-FFF2-40B4-BE49-F238E27FC236}">
                    <a16:creationId xmlns:a16="http://schemas.microsoft.com/office/drawing/2014/main" id="{7A71A217-D61C-E5F4-9A27-7525F7A1B7B8}"/>
                  </a:ext>
                </a:extLst>
              </p:cNvPr>
              <p:cNvSpPr txBox="1">
                <a:spLocks noRot="1" noChangeAspect="1" noMove="1" noResize="1" noEditPoints="1" noAdjustHandles="1" noChangeArrowheads="1" noChangeShapeType="1" noTextEdit="1"/>
              </p:cNvSpPr>
              <p:nvPr/>
            </p:nvSpPr>
            <p:spPr>
              <a:xfrm>
                <a:off x="4661037" y="5602767"/>
                <a:ext cx="1860661" cy="911126"/>
              </a:xfrm>
              <a:prstGeom prst="rect">
                <a:avLst/>
              </a:prstGeom>
              <a:blipFill>
                <a:blip r:embed="rId8"/>
                <a:stretch>
                  <a:fillRect t="-4000"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70596CED-F72B-EB26-DBBB-8F237163F27F}"/>
                  </a:ext>
                </a:extLst>
              </p:cNvPr>
              <p:cNvSpPr txBox="1">
                <a:spLocks/>
              </p:cNvSpPr>
              <p:nvPr/>
            </p:nvSpPr>
            <p:spPr>
              <a:xfrm>
                <a:off x="2518356" y="5735114"/>
                <a:ext cx="1730409" cy="91112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GB">
                    <a:solidFill>
                      <a:schemeClr val="tx1"/>
                    </a:solidFill>
                  </a:rPr>
                  <a:t>Top 5 (99.6%)</a:t>
                </a:r>
              </a:p>
              <a:p>
                <a:pPr marL="0" indent="0" algn="ctr">
                  <a:buNone/>
                </a:pPr>
                <a14:m>
                  <m:oMathPara xmlns:m="http://schemas.openxmlformats.org/officeDocument/2006/math">
                    <m:oMathParaPr>
                      <m:jc m:val="centerGroup"/>
                    </m:oMathParaPr>
                    <m:oMath xmlns:m="http://schemas.openxmlformats.org/officeDocument/2006/math">
                      <m:r>
                        <a:rPr lang="en-GB" i="1" dirty="0" smtClean="0">
                          <a:solidFill>
                            <a:schemeClr val="tx1"/>
                          </a:solidFill>
                          <a:latin typeface="Cambria Math" panose="02040503050406030204" pitchFamily="18" charset="0"/>
                        </a:rPr>
                        <m:t>1</m:t>
                      </m:r>
                      <m:r>
                        <a:rPr lang="en-GB" b="0" i="1" dirty="0" smtClean="0">
                          <a:solidFill>
                            <a:schemeClr val="tx1"/>
                          </a:solidFill>
                          <a:latin typeface="Cambria Math" panose="02040503050406030204" pitchFamily="18" charset="0"/>
                        </a:rPr>
                        <m:t>431</m:t>
                      </m:r>
                      <m:r>
                        <a:rPr lang="en-GB" i="1" dirty="0" smtClean="0">
                          <a:solidFill>
                            <a:schemeClr val="tx1"/>
                          </a:solidFill>
                          <a:latin typeface="Cambria Math" panose="02040503050406030204" pitchFamily="18" charset="0"/>
                        </a:rPr>
                        <m:t> </m:t>
                      </m:r>
                      <m:r>
                        <a:rPr lang="en-GB" i="1" dirty="0" smtClean="0">
                          <a:solidFill>
                            <a:schemeClr val="tx1"/>
                          </a:solidFill>
                          <a:latin typeface="Cambria Math" panose="02040503050406030204" pitchFamily="18" charset="0"/>
                        </a:rPr>
                        <m:t>𝐾𝑔</m:t>
                      </m:r>
                      <m:r>
                        <a:rPr lang="en-GB" i="1" dirty="0" smtClean="0">
                          <a:solidFill>
                            <a:schemeClr val="tx1"/>
                          </a:solidFill>
                          <a:latin typeface="Cambria Math" panose="02040503050406030204" pitchFamily="18" charset="0"/>
                        </a:rPr>
                        <m:t> </m:t>
                      </m:r>
                      <m:sSub>
                        <m:sSubPr>
                          <m:ctrlPr>
                            <a:rPr lang="en-GB" i="1" dirty="0" smtClean="0">
                              <a:solidFill>
                                <a:schemeClr val="tx1"/>
                              </a:solidFill>
                              <a:latin typeface="Cambria Math" panose="02040503050406030204" pitchFamily="18" charset="0"/>
                            </a:rPr>
                          </m:ctrlPr>
                        </m:sSubPr>
                        <m:e>
                          <m:r>
                            <a:rPr lang="en-GB" b="0" i="1" dirty="0" smtClean="0">
                              <a:solidFill>
                                <a:schemeClr val="tx1"/>
                              </a:solidFill>
                              <a:latin typeface="Cambria Math" panose="02040503050406030204" pitchFamily="18" charset="0"/>
                            </a:rPr>
                            <m:t>𝐶𝑂</m:t>
                          </m:r>
                        </m:e>
                        <m:sub>
                          <m:r>
                            <a:rPr lang="en-GB" b="0" i="1" dirty="0" smtClean="0">
                              <a:solidFill>
                                <a:schemeClr val="tx1"/>
                              </a:solidFill>
                              <a:latin typeface="Cambria Math" panose="02040503050406030204" pitchFamily="18" charset="0"/>
                            </a:rPr>
                            <m:t>2</m:t>
                          </m:r>
                        </m:sub>
                      </m:sSub>
                      <m:r>
                        <a:rPr lang="en-GB" b="0" i="1" dirty="0" smtClean="0">
                          <a:solidFill>
                            <a:schemeClr val="tx1"/>
                          </a:solidFill>
                          <a:latin typeface="Cambria Math" panose="02040503050406030204" pitchFamily="18" charset="0"/>
                        </a:rPr>
                        <m:t> </m:t>
                      </m:r>
                      <m:r>
                        <a:rPr lang="en-GB" b="0" i="1" dirty="0" smtClean="0">
                          <a:solidFill>
                            <a:schemeClr val="tx1"/>
                          </a:solidFill>
                          <a:latin typeface="Cambria Math" panose="02040503050406030204" pitchFamily="18" charset="0"/>
                        </a:rPr>
                        <m:t>𝑒𝑞</m:t>
                      </m:r>
                      <m:r>
                        <a:rPr lang="en-GB" b="0" i="1" dirty="0" smtClean="0">
                          <a:solidFill>
                            <a:schemeClr val="tx1"/>
                          </a:solidFill>
                          <a:latin typeface="Cambria Math" panose="02040503050406030204" pitchFamily="18" charset="0"/>
                        </a:rPr>
                        <m:t>.</m:t>
                      </m:r>
                    </m:oMath>
                  </m:oMathPara>
                </a14:m>
                <a:endParaRPr lang="en-GB">
                  <a:solidFill>
                    <a:schemeClr val="tx1"/>
                  </a:solidFill>
                </a:endParaRPr>
              </a:p>
            </p:txBody>
          </p:sp>
        </mc:Choice>
        <mc:Fallback xmlns="">
          <p:sp>
            <p:nvSpPr>
              <p:cNvPr id="10" name="Content Placeholder 3">
                <a:extLst>
                  <a:ext uri="{FF2B5EF4-FFF2-40B4-BE49-F238E27FC236}">
                    <a16:creationId xmlns:a16="http://schemas.microsoft.com/office/drawing/2014/main" id="{70596CED-F72B-EB26-DBBB-8F237163F27F}"/>
                  </a:ext>
                </a:extLst>
              </p:cNvPr>
              <p:cNvSpPr txBox="1">
                <a:spLocks noRot="1" noChangeAspect="1" noMove="1" noResize="1" noEditPoints="1" noAdjustHandles="1" noChangeArrowheads="1" noChangeShapeType="1" noTextEdit="1"/>
              </p:cNvSpPr>
              <p:nvPr/>
            </p:nvSpPr>
            <p:spPr>
              <a:xfrm>
                <a:off x="2518356" y="5735114"/>
                <a:ext cx="1730409" cy="911126"/>
              </a:xfrm>
              <a:prstGeom prst="rect">
                <a:avLst/>
              </a:prstGeom>
              <a:blipFill>
                <a:blip r:embed="rId9"/>
                <a:stretch>
                  <a:fillRect t="-4698" r="-2113"/>
                </a:stretch>
              </a:blipFill>
            </p:spPr>
            <p:txBody>
              <a:bodyPr/>
              <a:lstStyle/>
              <a:p>
                <a:r>
                  <a:rPr lang="en-US">
                    <a:noFill/>
                  </a:rPr>
                  <a:t> </a:t>
                </a:r>
              </a:p>
            </p:txBody>
          </p:sp>
        </mc:Fallback>
      </mc:AlternateContent>
    </p:spTree>
    <p:extLst>
      <p:ext uri="{BB962C8B-B14F-4D97-AF65-F5344CB8AC3E}">
        <p14:creationId xmlns:p14="http://schemas.microsoft.com/office/powerpoint/2010/main" val="608900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646C854-E5F7-A4BC-3017-E18D96B67605}"/>
              </a:ext>
            </a:extLst>
          </p:cNvPr>
          <p:cNvPicPr>
            <a:picLocks noChangeAspect="1"/>
          </p:cNvPicPr>
          <p:nvPr/>
        </p:nvPicPr>
        <p:blipFill>
          <a:blip r:embed="rId3"/>
          <a:stretch>
            <a:fillRect/>
          </a:stretch>
        </p:blipFill>
        <p:spPr>
          <a:xfrm>
            <a:off x="7364730" y="875288"/>
            <a:ext cx="4908550" cy="5982712"/>
          </a:xfrm>
          <a:prstGeom prst="rect">
            <a:avLst/>
          </a:prstGeom>
        </p:spPr>
      </p:pic>
      <p:pic>
        <p:nvPicPr>
          <p:cNvPr id="8" name="Picture 7">
            <a:extLst>
              <a:ext uri="{FF2B5EF4-FFF2-40B4-BE49-F238E27FC236}">
                <a16:creationId xmlns:a16="http://schemas.microsoft.com/office/drawing/2014/main" id="{B795047D-8F95-39A5-49F9-B7E8AF78CCBB}"/>
              </a:ext>
            </a:extLst>
          </p:cNvPr>
          <p:cNvPicPr>
            <a:picLocks noChangeAspect="1"/>
          </p:cNvPicPr>
          <p:nvPr/>
        </p:nvPicPr>
        <p:blipFill>
          <a:blip r:embed="rId4"/>
          <a:stretch>
            <a:fillRect/>
          </a:stretch>
        </p:blipFill>
        <p:spPr>
          <a:xfrm>
            <a:off x="9066183" y="1398068"/>
            <a:ext cx="2982864" cy="4761432"/>
          </a:xfrm>
          <a:prstGeom prst="rect">
            <a:avLst/>
          </a:prstGeom>
        </p:spPr>
      </p:pic>
      <p:sp>
        <p:nvSpPr>
          <p:cNvPr id="4" name="Title 1">
            <a:extLst>
              <a:ext uri="{FF2B5EF4-FFF2-40B4-BE49-F238E27FC236}">
                <a16:creationId xmlns:a16="http://schemas.microsoft.com/office/drawing/2014/main" id="{40CC51BD-A362-1B51-4E4B-EDFB37E9ADF6}"/>
              </a:ext>
            </a:extLst>
          </p:cNvPr>
          <p:cNvSpPr txBox="1">
            <a:spLocks/>
          </p:cNvSpPr>
          <p:nvPr/>
        </p:nvSpPr>
        <p:spPr>
          <a:xfrm>
            <a:off x="186881" y="884903"/>
            <a:ext cx="8596668" cy="513165"/>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a:t>Overview for Remaining Production</a:t>
            </a:r>
          </a:p>
        </p:txBody>
      </p:sp>
      <p:sp>
        <p:nvSpPr>
          <p:cNvPr id="17" name="Rectangle 16">
            <a:extLst>
              <a:ext uri="{FF2B5EF4-FFF2-40B4-BE49-F238E27FC236}">
                <a16:creationId xmlns:a16="http://schemas.microsoft.com/office/drawing/2014/main" id="{76374B09-8F91-1567-5D62-FF193B6334E4}"/>
              </a:ext>
            </a:extLst>
          </p:cNvPr>
          <p:cNvSpPr/>
          <p:nvPr/>
        </p:nvSpPr>
        <p:spPr>
          <a:xfrm>
            <a:off x="0" y="0"/>
            <a:ext cx="12192000" cy="8849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C53A87CF-5A76-3CDB-961D-DA9533714A86}"/>
              </a:ext>
            </a:extLst>
          </p:cNvPr>
          <p:cNvSpPr/>
          <p:nvPr/>
        </p:nvSpPr>
        <p:spPr>
          <a:xfrm>
            <a:off x="425236" y="123238"/>
            <a:ext cx="1563329" cy="678426"/>
          </a:xfrm>
          <a:prstGeom prst="roundRect">
            <a:avLst/>
          </a:prstGeom>
          <a:gradFill flip="none" rotWithShape="1">
            <a:gsLst>
              <a:gs pos="0">
                <a:schemeClr val="accent6"/>
              </a:gs>
              <a:gs pos="100000">
                <a:schemeClr val="bg2"/>
              </a:gs>
            </a:gsLst>
            <a:lin ang="5400000" scaled="1"/>
            <a:tileRect/>
          </a:gradFill>
          <a:ln w="57150">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Introduction</a:t>
            </a:r>
          </a:p>
        </p:txBody>
      </p:sp>
      <p:sp>
        <p:nvSpPr>
          <p:cNvPr id="19" name="Rectangle: Rounded Corners 18">
            <a:extLst>
              <a:ext uri="{FF2B5EF4-FFF2-40B4-BE49-F238E27FC236}">
                <a16:creationId xmlns:a16="http://schemas.microsoft.com/office/drawing/2014/main" id="{E49B77F8-1543-30CD-9646-7ACA9BA0D986}"/>
              </a:ext>
            </a:extLst>
          </p:cNvPr>
          <p:cNvSpPr/>
          <p:nvPr/>
        </p:nvSpPr>
        <p:spPr>
          <a:xfrm>
            <a:off x="2057389" y="135047"/>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NCA Cathode Production</a:t>
            </a:r>
          </a:p>
        </p:txBody>
      </p:sp>
      <p:sp>
        <p:nvSpPr>
          <p:cNvPr id="20" name="Rectangle: Rounded Corners 19">
            <a:extLst>
              <a:ext uri="{FF2B5EF4-FFF2-40B4-BE49-F238E27FC236}">
                <a16:creationId xmlns:a16="http://schemas.microsoft.com/office/drawing/2014/main" id="{05D048E0-3747-51F0-7B53-D3215521A808}"/>
              </a:ext>
            </a:extLst>
          </p:cNvPr>
          <p:cNvSpPr/>
          <p:nvPr/>
        </p:nvSpPr>
        <p:spPr>
          <a:xfrm>
            <a:off x="5321695"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Transport</a:t>
            </a:r>
          </a:p>
        </p:txBody>
      </p:sp>
      <p:sp>
        <p:nvSpPr>
          <p:cNvPr id="21" name="Rectangle: Rounded Corners 20">
            <a:extLst>
              <a:ext uri="{FF2B5EF4-FFF2-40B4-BE49-F238E27FC236}">
                <a16:creationId xmlns:a16="http://schemas.microsoft.com/office/drawing/2014/main" id="{C8F08B58-7AA1-D1FE-A2F4-D434B430F276}"/>
              </a:ext>
            </a:extLst>
          </p:cNvPr>
          <p:cNvSpPr/>
          <p:nvPr/>
        </p:nvSpPr>
        <p:spPr>
          <a:xfrm>
            <a:off x="6953848"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Use Phase</a:t>
            </a:r>
          </a:p>
        </p:txBody>
      </p:sp>
      <p:sp>
        <p:nvSpPr>
          <p:cNvPr id="22" name="Rectangle: Rounded Corners 21">
            <a:extLst>
              <a:ext uri="{FF2B5EF4-FFF2-40B4-BE49-F238E27FC236}">
                <a16:creationId xmlns:a16="http://schemas.microsoft.com/office/drawing/2014/main" id="{853B30B7-A133-71DD-E1C5-A5DF3A57FF02}"/>
              </a:ext>
            </a:extLst>
          </p:cNvPr>
          <p:cNvSpPr/>
          <p:nvPr/>
        </p:nvSpPr>
        <p:spPr>
          <a:xfrm>
            <a:off x="8586001"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End of Life</a:t>
            </a:r>
          </a:p>
        </p:txBody>
      </p:sp>
      <p:sp>
        <p:nvSpPr>
          <p:cNvPr id="23" name="Rectangle: Rounded Corners 22">
            <a:extLst>
              <a:ext uri="{FF2B5EF4-FFF2-40B4-BE49-F238E27FC236}">
                <a16:creationId xmlns:a16="http://schemas.microsoft.com/office/drawing/2014/main" id="{601F9776-7EC4-AA2A-5D38-F0975D34BD67}"/>
              </a:ext>
            </a:extLst>
          </p:cNvPr>
          <p:cNvSpPr/>
          <p:nvPr/>
        </p:nvSpPr>
        <p:spPr>
          <a:xfrm>
            <a:off x="10218154"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Economic Life Cycle Costing</a:t>
            </a:r>
          </a:p>
        </p:txBody>
      </p:sp>
      <p:sp>
        <p:nvSpPr>
          <p:cNvPr id="24" name="Rectangle: Rounded Corners 23">
            <a:extLst>
              <a:ext uri="{FF2B5EF4-FFF2-40B4-BE49-F238E27FC236}">
                <a16:creationId xmlns:a16="http://schemas.microsoft.com/office/drawing/2014/main" id="{4A1A792B-4539-6AF1-63CC-DCE1391F0F02}"/>
              </a:ext>
            </a:extLst>
          </p:cNvPr>
          <p:cNvSpPr/>
          <p:nvPr/>
        </p:nvSpPr>
        <p:spPr>
          <a:xfrm>
            <a:off x="3704261" y="129030"/>
            <a:ext cx="1563329" cy="678426"/>
          </a:xfrm>
          <a:prstGeom prst="roundRect">
            <a:avLst/>
          </a:prstGeom>
          <a:gradFill flip="none" rotWithShape="1">
            <a:gsLst>
              <a:gs pos="0">
                <a:schemeClr val="accent6"/>
              </a:gs>
              <a:gs pos="100000">
                <a:schemeClr val="bg2"/>
              </a:gs>
            </a:gsLst>
            <a:lin ang="5400000" scaled="1"/>
            <a:tileRect/>
          </a:gradFill>
          <a:ln w="57150">
            <a:solidFill>
              <a:schemeClr val="accent5"/>
            </a:solid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Remaining Production</a:t>
            </a:r>
          </a:p>
        </p:txBody>
      </p:sp>
      <p:pic>
        <p:nvPicPr>
          <p:cNvPr id="3" name="Picture 2">
            <a:extLst>
              <a:ext uri="{FF2B5EF4-FFF2-40B4-BE49-F238E27FC236}">
                <a16:creationId xmlns:a16="http://schemas.microsoft.com/office/drawing/2014/main" id="{2979B54E-9583-0F52-2228-4EBC3AE0D1CB}"/>
              </a:ext>
            </a:extLst>
          </p:cNvPr>
          <p:cNvPicPr>
            <a:picLocks noChangeAspect="1"/>
          </p:cNvPicPr>
          <p:nvPr/>
        </p:nvPicPr>
        <p:blipFill>
          <a:blip r:embed="rId5"/>
          <a:stretch>
            <a:fillRect/>
          </a:stretch>
        </p:blipFill>
        <p:spPr>
          <a:xfrm>
            <a:off x="436217" y="1398068"/>
            <a:ext cx="8596668" cy="4852416"/>
          </a:xfrm>
          <a:prstGeom prst="rect">
            <a:avLst/>
          </a:prstGeom>
        </p:spPr>
      </p:pic>
    </p:spTree>
    <p:extLst>
      <p:ext uri="{BB962C8B-B14F-4D97-AF65-F5344CB8AC3E}">
        <p14:creationId xmlns:p14="http://schemas.microsoft.com/office/powerpoint/2010/main" val="3550485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646C854-E5F7-A4BC-3017-E18D96B67605}"/>
              </a:ext>
            </a:extLst>
          </p:cNvPr>
          <p:cNvPicPr>
            <a:picLocks noChangeAspect="1"/>
          </p:cNvPicPr>
          <p:nvPr/>
        </p:nvPicPr>
        <p:blipFill>
          <a:blip r:embed="rId3"/>
          <a:stretch>
            <a:fillRect/>
          </a:stretch>
        </p:blipFill>
        <p:spPr>
          <a:xfrm>
            <a:off x="7334250" y="875288"/>
            <a:ext cx="4857750" cy="5982712"/>
          </a:xfrm>
          <a:prstGeom prst="rect">
            <a:avLst/>
          </a:prstGeom>
        </p:spPr>
      </p:pic>
      <p:sp>
        <p:nvSpPr>
          <p:cNvPr id="17" name="Rectangle 16">
            <a:extLst>
              <a:ext uri="{FF2B5EF4-FFF2-40B4-BE49-F238E27FC236}">
                <a16:creationId xmlns:a16="http://schemas.microsoft.com/office/drawing/2014/main" id="{76374B09-8F91-1567-5D62-FF193B6334E4}"/>
              </a:ext>
            </a:extLst>
          </p:cNvPr>
          <p:cNvSpPr/>
          <p:nvPr/>
        </p:nvSpPr>
        <p:spPr>
          <a:xfrm>
            <a:off x="0" y="0"/>
            <a:ext cx="12192000" cy="8849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C53A87CF-5A76-3CDB-961D-DA9533714A86}"/>
              </a:ext>
            </a:extLst>
          </p:cNvPr>
          <p:cNvSpPr/>
          <p:nvPr/>
        </p:nvSpPr>
        <p:spPr>
          <a:xfrm>
            <a:off x="425236" y="123238"/>
            <a:ext cx="1563329" cy="678426"/>
          </a:xfrm>
          <a:prstGeom prst="roundRect">
            <a:avLst/>
          </a:prstGeom>
          <a:gradFill flip="none" rotWithShape="1">
            <a:gsLst>
              <a:gs pos="0">
                <a:schemeClr val="accent6"/>
              </a:gs>
              <a:gs pos="100000">
                <a:schemeClr val="bg2"/>
              </a:gs>
            </a:gsLst>
            <a:lin ang="5400000" scaled="1"/>
            <a:tileRect/>
          </a:gradFill>
          <a:ln w="57150">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Introduction</a:t>
            </a:r>
          </a:p>
        </p:txBody>
      </p:sp>
      <p:sp>
        <p:nvSpPr>
          <p:cNvPr id="19" name="Rectangle: Rounded Corners 18">
            <a:extLst>
              <a:ext uri="{FF2B5EF4-FFF2-40B4-BE49-F238E27FC236}">
                <a16:creationId xmlns:a16="http://schemas.microsoft.com/office/drawing/2014/main" id="{E49B77F8-1543-30CD-9646-7ACA9BA0D986}"/>
              </a:ext>
            </a:extLst>
          </p:cNvPr>
          <p:cNvSpPr/>
          <p:nvPr/>
        </p:nvSpPr>
        <p:spPr>
          <a:xfrm>
            <a:off x="2057389" y="135047"/>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NCA Cathode Production</a:t>
            </a:r>
          </a:p>
        </p:txBody>
      </p:sp>
      <p:sp>
        <p:nvSpPr>
          <p:cNvPr id="20" name="Rectangle: Rounded Corners 19">
            <a:extLst>
              <a:ext uri="{FF2B5EF4-FFF2-40B4-BE49-F238E27FC236}">
                <a16:creationId xmlns:a16="http://schemas.microsoft.com/office/drawing/2014/main" id="{05D048E0-3747-51F0-7B53-D3215521A808}"/>
              </a:ext>
            </a:extLst>
          </p:cNvPr>
          <p:cNvSpPr/>
          <p:nvPr/>
        </p:nvSpPr>
        <p:spPr>
          <a:xfrm>
            <a:off x="5321695"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Transport</a:t>
            </a:r>
          </a:p>
        </p:txBody>
      </p:sp>
      <p:sp>
        <p:nvSpPr>
          <p:cNvPr id="21" name="Rectangle: Rounded Corners 20">
            <a:extLst>
              <a:ext uri="{FF2B5EF4-FFF2-40B4-BE49-F238E27FC236}">
                <a16:creationId xmlns:a16="http://schemas.microsoft.com/office/drawing/2014/main" id="{C8F08B58-7AA1-D1FE-A2F4-D434B430F276}"/>
              </a:ext>
            </a:extLst>
          </p:cNvPr>
          <p:cNvSpPr/>
          <p:nvPr/>
        </p:nvSpPr>
        <p:spPr>
          <a:xfrm>
            <a:off x="6953848"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Use Phase</a:t>
            </a:r>
          </a:p>
        </p:txBody>
      </p:sp>
      <p:sp>
        <p:nvSpPr>
          <p:cNvPr id="22" name="Rectangle: Rounded Corners 21">
            <a:extLst>
              <a:ext uri="{FF2B5EF4-FFF2-40B4-BE49-F238E27FC236}">
                <a16:creationId xmlns:a16="http://schemas.microsoft.com/office/drawing/2014/main" id="{853B30B7-A133-71DD-E1C5-A5DF3A57FF02}"/>
              </a:ext>
            </a:extLst>
          </p:cNvPr>
          <p:cNvSpPr/>
          <p:nvPr/>
        </p:nvSpPr>
        <p:spPr>
          <a:xfrm>
            <a:off x="8586001"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End of Life</a:t>
            </a:r>
          </a:p>
        </p:txBody>
      </p:sp>
      <p:sp>
        <p:nvSpPr>
          <p:cNvPr id="23" name="Rectangle: Rounded Corners 22">
            <a:extLst>
              <a:ext uri="{FF2B5EF4-FFF2-40B4-BE49-F238E27FC236}">
                <a16:creationId xmlns:a16="http://schemas.microsoft.com/office/drawing/2014/main" id="{601F9776-7EC4-AA2A-5D38-F0975D34BD67}"/>
              </a:ext>
            </a:extLst>
          </p:cNvPr>
          <p:cNvSpPr/>
          <p:nvPr/>
        </p:nvSpPr>
        <p:spPr>
          <a:xfrm>
            <a:off x="10218154" y="123238"/>
            <a:ext cx="1563329" cy="678426"/>
          </a:xfrm>
          <a:prstGeom prst="roundRect">
            <a:avLst/>
          </a:prstGeom>
          <a:gradFill flip="none" rotWithShape="1">
            <a:gsLst>
              <a:gs pos="0">
                <a:schemeClr val="accent6"/>
              </a:gs>
              <a:gs pos="100000">
                <a:schemeClr val="bg2"/>
              </a:gs>
            </a:gsLst>
            <a:lin ang="5400000" scaled="1"/>
            <a:tileRect/>
          </a:gradFill>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Economic Life Cycle Costing</a:t>
            </a:r>
          </a:p>
        </p:txBody>
      </p:sp>
      <p:sp>
        <p:nvSpPr>
          <p:cNvPr id="24" name="Rectangle: Rounded Corners 23">
            <a:extLst>
              <a:ext uri="{FF2B5EF4-FFF2-40B4-BE49-F238E27FC236}">
                <a16:creationId xmlns:a16="http://schemas.microsoft.com/office/drawing/2014/main" id="{4A1A792B-4539-6AF1-63CC-DCE1391F0F02}"/>
              </a:ext>
            </a:extLst>
          </p:cNvPr>
          <p:cNvSpPr/>
          <p:nvPr/>
        </p:nvSpPr>
        <p:spPr>
          <a:xfrm>
            <a:off x="3704261" y="129030"/>
            <a:ext cx="1563329" cy="678426"/>
          </a:xfrm>
          <a:prstGeom prst="roundRect">
            <a:avLst/>
          </a:prstGeom>
          <a:gradFill flip="none" rotWithShape="1">
            <a:gsLst>
              <a:gs pos="0">
                <a:schemeClr val="accent6"/>
              </a:gs>
              <a:gs pos="100000">
                <a:schemeClr val="bg2"/>
              </a:gs>
            </a:gsLst>
            <a:lin ang="5400000" scaled="1"/>
            <a:tileRect/>
          </a:gradFill>
          <a:ln w="57150">
            <a:solidFill>
              <a:schemeClr val="accent5"/>
            </a:solid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rgbClr val="002060"/>
                </a:solidFill>
              </a:rPr>
              <a:t>Remaining Production</a:t>
            </a:r>
          </a:p>
        </p:txBody>
      </p:sp>
      <p:graphicFrame>
        <p:nvGraphicFramePr>
          <p:cNvPr id="2" name="Table 1">
            <a:extLst>
              <a:ext uri="{FF2B5EF4-FFF2-40B4-BE49-F238E27FC236}">
                <a16:creationId xmlns:a16="http://schemas.microsoft.com/office/drawing/2014/main" id="{D4574066-4D1B-2B63-8CE6-9434D80992E0}"/>
              </a:ext>
            </a:extLst>
          </p:cNvPr>
          <p:cNvGraphicFramePr>
            <a:graphicFrameLocks noGrp="1"/>
          </p:cNvGraphicFramePr>
          <p:nvPr>
            <p:extLst>
              <p:ext uri="{D42A27DB-BD31-4B8C-83A1-F6EECF244321}">
                <p14:modId xmlns:p14="http://schemas.microsoft.com/office/powerpoint/2010/main" val="1887424141"/>
              </p:ext>
            </p:extLst>
          </p:nvPr>
        </p:nvGraphicFramePr>
        <p:xfrm>
          <a:off x="6953848" y="1008141"/>
          <a:ext cx="5051271" cy="5674180"/>
        </p:xfrm>
        <a:graphic>
          <a:graphicData uri="http://schemas.openxmlformats.org/drawingml/2006/table">
            <a:tbl>
              <a:tblPr/>
              <a:tblGrid>
                <a:gridCol w="1765300">
                  <a:extLst>
                    <a:ext uri="{9D8B030D-6E8A-4147-A177-3AD203B41FA5}">
                      <a16:colId xmlns:a16="http://schemas.microsoft.com/office/drawing/2014/main" val="3655510288"/>
                    </a:ext>
                  </a:extLst>
                </a:gridCol>
                <a:gridCol w="1148961">
                  <a:extLst>
                    <a:ext uri="{9D8B030D-6E8A-4147-A177-3AD203B41FA5}">
                      <a16:colId xmlns:a16="http://schemas.microsoft.com/office/drawing/2014/main" val="368752654"/>
                    </a:ext>
                  </a:extLst>
                </a:gridCol>
                <a:gridCol w="619681">
                  <a:extLst>
                    <a:ext uri="{9D8B030D-6E8A-4147-A177-3AD203B41FA5}">
                      <a16:colId xmlns:a16="http://schemas.microsoft.com/office/drawing/2014/main" val="2831204432"/>
                    </a:ext>
                  </a:extLst>
                </a:gridCol>
                <a:gridCol w="818148">
                  <a:extLst>
                    <a:ext uri="{9D8B030D-6E8A-4147-A177-3AD203B41FA5}">
                      <a16:colId xmlns:a16="http://schemas.microsoft.com/office/drawing/2014/main" val="1417942466"/>
                    </a:ext>
                  </a:extLst>
                </a:gridCol>
                <a:gridCol w="699181">
                  <a:extLst>
                    <a:ext uri="{9D8B030D-6E8A-4147-A177-3AD203B41FA5}">
                      <a16:colId xmlns:a16="http://schemas.microsoft.com/office/drawing/2014/main" val="1400963146"/>
                    </a:ext>
                  </a:extLst>
                </a:gridCol>
              </a:tblGrid>
              <a:tr h="652128">
                <a:tc>
                  <a:txBody>
                    <a:bodyPr/>
                    <a:lstStyle/>
                    <a:p>
                      <a:pPr algn="ctr" fontAlgn="ctr"/>
                      <a:r>
                        <a:rPr lang="en-GB" sz="900" b="0" i="0" u="none" strike="noStrike">
                          <a:solidFill>
                            <a:srgbClr val="000000"/>
                          </a:solidFill>
                          <a:effectLst/>
                          <a:latin typeface="Calibri" panose="020F0502020204030204" pitchFamily="34" charset="0"/>
                        </a:rPr>
                        <a:t>Resource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Use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Mass (g/kWh)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Mass (kg) (Referenced to battery pack = 79.5kWh)</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Mass (kg) (Scaled to full 478kg pack)</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632399573"/>
                  </a:ext>
                </a:extLst>
              </a:tr>
              <a:tr h="209892">
                <a:tc>
                  <a:txBody>
                    <a:bodyPr/>
                    <a:lstStyle/>
                    <a:p>
                      <a:pPr algn="ctr" rtl="0" fontAlgn="ctr"/>
                      <a:r>
                        <a:rPr lang="en-GB" sz="900" b="0" i="0" u="none" strike="noStrike">
                          <a:solidFill>
                            <a:srgbClr val="000000"/>
                          </a:solidFill>
                          <a:effectLst/>
                          <a:latin typeface="Calibri" panose="020F0502020204030204" pitchFamily="34" charset="0"/>
                        </a:rPr>
                        <a:t>Cathode active material</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900" b="0" i="0" u="none" strike="noStrike">
                          <a:solidFill>
                            <a:srgbClr val="000000"/>
                          </a:solidFill>
                          <a:effectLst/>
                          <a:latin typeface="Calibri" panose="020F0502020204030204" pitchFamily="34" charset="0"/>
                        </a:rPr>
                        <a:t>Cathode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GB" sz="900" b="0" i="0" u="none" strike="noStrike">
                          <a:solidFill>
                            <a:srgbClr val="000000"/>
                          </a:solidFill>
                          <a:effectLst/>
                          <a:latin typeface="Calibri" panose="020F0502020204030204" pitchFamily="34" charset="0"/>
                        </a:rPr>
                        <a:t>1358.7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108.02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Calibri" panose="020F0502020204030204" pitchFamily="34" charset="0"/>
                        </a:rPr>
                        <a:t>184.93</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1398638"/>
                  </a:ext>
                </a:extLst>
              </a:tr>
              <a:tr h="209892">
                <a:tc>
                  <a:txBody>
                    <a:bodyPr/>
                    <a:lstStyle/>
                    <a:p>
                      <a:pPr algn="ctr" rtl="0" fontAlgn="ctr"/>
                      <a:r>
                        <a:rPr lang="en-GB" sz="900" b="0" i="0" u="none" strike="noStrike">
                          <a:solidFill>
                            <a:srgbClr val="000000"/>
                          </a:solidFill>
                          <a:effectLst/>
                          <a:latin typeface="Calibri" panose="020F0502020204030204" pitchFamily="34" charset="0"/>
                        </a:rPr>
                        <a:t>Graphite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900" b="0" i="0" u="none" strike="noStrike">
                          <a:solidFill>
                            <a:srgbClr val="000000"/>
                          </a:solidFill>
                          <a:effectLst/>
                          <a:latin typeface="Calibri" panose="020F0502020204030204" pitchFamily="34" charset="0"/>
                        </a:rPr>
                        <a:t>anode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GB" sz="900" b="0" i="0" u="none" strike="noStrike">
                          <a:solidFill>
                            <a:srgbClr val="000000"/>
                          </a:solidFill>
                          <a:effectLst/>
                          <a:latin typeface="Calibri" panose="020F0502020204030204" pitchFamily="34" charset="0"/>
                        </a:rPr>
                        <a:t>857.71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68.19</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Calibri" panose="020F0502020204030204" pitchFamily="34" charset="0"/>
                        </a:rPr>
                        <a:t>116.74</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1820859"/>
                  </a:ext>
                </a:extLst>
              </a:tr>
              <a:tr h="209892">
                <a:tc>
                  <a:txBody>
                    <a:bodyPr/>
                    <a:lstStyle/>
                    <a:p>
                      <a:pPr algn="ctr" rtl="0" fontAlgn="ctr"/>
                      <a:r>
                        <a:rPr lang="en-GB" sz="900" b="0" i="0" u="none" strike="noStrike">
                          <a:solidFill>
                            <a:srgbClr val="000000"/>
                          </a:solidFill>
                          <a:effectLst/>
                          <a:latin typeface="Calibri" panose="020F0502020204030204" pitchFamily="34" charset="0"/>
                        </a:rPr>
                        <a:t>Silicon suboxide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900" b="0" i="0" u="none" strike="noStrike">
                          <a:solidFill>
                            <a:srgbClr val="000000"/>
                          </a:solidFill>
                          <a:effectLst/>
                          <a:latin typeface="Calibri" panose="020F0502020204030204" pitchFamily="34" charset="0"/>
                        </a:rPr>
                        <a:t>anode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GB" sz="900" b="0" i="0" u="none" strike="noStrike">
                          <a:solidFill>
                            <a:srgbClr val="000000"/>
                          </a:solidFill>
                          <a:effectLst/>
                          <a:latin typeface="Calibri" panose="020F0502020204030204" pitchFamily="34" charset="0"/>
                        </a:rPr>
                        <a:t>39.45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3.14</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Calibri" panose="020F0502020204030204" pitchFamily="34" charset="0"/>
                        </a:rPr>
                        <a:t>5.37</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2110316"/>
                  </a:ext>
                </a:extLst>
              </a:tr>
              <a:tr h="209892">
                <a:tc rowSpan="2">
                  <a:txBody>
                    <a:bodyPr/>
                    <a:lstStyle/>
                    <a:p>
                      <a:pPr algn="ctr" rtl="0" fontAlgn="ctr"/>
                      <a:r>
                        <a:rPr lang="en-GB" sz="900" b="0" i="0" u="none" strike="noStrike">
                          <a:solidFill>
                            <a:srgbClr val="000000"/>
                          </a:solidFill>
                          <a:effectLst/>
                          <a:latin typeface="Calibri" panose="020F0502020204030204" pitchFamily="34" charset="0"/>
                        </a:rPr>
                        <a:t>polyvinylidene fluoride (PVDF)</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900" b="0" i="0" u="none" strike="noStrike">
                          <a:solidFill>
                            <a:srgbClr val="000000"/>
                          </a:solidFill>
                          <a:effectLst/>
                          <a:latin typeface="Calibri" panose="020F0502020204030204" pitchFamily="34" charset="0"/>
                        </a:rPr>
                        <a:t>Cathode binder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GB" sz="900" b="0" i="0" u="none" strike="noStrike">
                          <a:solidFill>
                            <a:srgbClr val="000000"/>
                          </a:solidFill>
                          <a:effectLst/>
                          <a:latin typeface="Calibri" panose="020F0502020204030204" pitchFamily="34" charset="0"/>
                        </a:rPr>
                        <a:t>28.31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2.25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Calibri" panose="020F0502020204030204" pitchFamily="34" charset="0"/>
                        </a:rPr>
                        <a:t>3.85</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955717"/>
                  </a:ext>
                </a:extLst>
              </a:tr>
              <a:tr h="209892">
                <a:tc vMerge="1">
                  <a:txBody>
                    <a:bodyPr/>
                    <a:lstStyle/>
                    <a:p>
                      <a:endParaRPr lang="en-GB"/>
                    </a:p>
                  </a:txBody>
                  <a:tcPr/>
                </a:tc>
                <a:tc>
                  <a:txBody>
                    <a:bodyPr/>
                    <a:lstStyle/>
                    <a:p>
                      <a:pPr algn="ctr" rtl="0" fontAlgn="ctr"/>
                      <a:r>
                        <a:rPr lang="en-GB" sz="900" b="0" i="0" u="none" strike="noStrike">
                          <a:solidFill>
                            <a:srgbClr val="000000"/>
                          </a:solidFill>
                          <a:effectLst/>
                          <a:latin typeface="Calibri" panose="020F0502020204030204" pitchFamily="34" charset="0"/>
                        </a:rPr>
                        <a:t>Anode binder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GB" sz="900" b="0" i="0" u="none" strike="noStrike">
                          <a:solidFill>
                            <a:srgbClr val="000000"/>
                          </a:solidFill>
                          <a:effectLst/>
                          <a:latin typeface="Calibri" panose="020F0502020204030204" pitchFamily="34" charset="0"/>
                        </a:rPr>
                        <a:t>17.5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1.39</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Calibri" panose="020F0502020204030204" pitchFamily="34" charset="0"/>
                        </a:rPr>
                        <a:t>2.38</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0375252"/>
                  </a:ext>
                </a:extLst>
              </a:tr>
              <a:tr h="209892">
                <a:tc>
                  <a:txBody>
                    <a:bodyPr/>
                    <a:lstStyle/>
                    <a:p>
                      <a:pPr algn="ctr" rtl="0" fontAlgn="ctr"/>
                      <a:r>
                        <a:rPr lang="en-GB" sz="900" b="0" i="0" u="none" strike="noStrike">
                          <a:solidFill>
                            <a:srgbClr val="000000"/>
                          </a:solidFill>
                          <a:effectLst/>
                          <a:latin typeface="Calibri" panose="020F0502020204030204" pitchFamily="34" charset="0"/>
                        </a:rPr>
                        <a:t>N-Methyl-2-pyrrolidone (NMP)</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900" b="0" i="0" u="none" strike="noStrike">
                          <a:solidFill>
                            <a:srgbClr val="000000"/>
                          </a:solidFill>
                          <a:effectLst/>
                          <a:latin typeface="Calibri" panose="020F0502020204030204" pitchFamily="34" charset="0"/>
                        </a:rPr>
                        <a:t>Binder solvent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GB" sz="900" b="0" i="0" u="none" strike="noStrike">
                          <a:solidFill>
                            <a:srgbClr val="000000"/>
                          </a:solidFill>
                          <a:effectLst/>
                          <a:latin typeface="Calibri" panose="020F0502020204030204" pitchFamily="34" charset="0"/>
                        </a:rPr>
                        <a:t>45.81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3.64</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Calibri" panose="020F0502020204030204" pitchFamily="34" charset="0"/>
                        </a:rPr>
                        <a:t>6.24</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7114286"/>
                  </a:ext>
                </a:extLst>
              </a:tr>
              <a:tr h="209892">
                <a:tc>
                  <a:txBody>
                    <a:bodyPr/>
                    <a:lstStyle/>
                    <a:p>
                      <a:pPr algn="ctr" rtl="0" fontAlgn="ctr"/>
                      <a:r>
                        <a:rPr lang="en-GB" sz="900" b="0" i="0" u="none" strike="noStrike">
                          <a:solidFill>
                            <a:srgbClr val="000000"/>
                          </a:solidFill>
                          <a:effectLst/>
                          <a:latin typeface="Calibri" panose="020F0502020204030204" pitchFamily="34" charset="0"/>
                        </a:rPr>
                        <a:t>Lithium hexafluorophosphate (LiPF6)</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900" b="0" i="0" u="none" strike="noStrike">
                          <a:solidFill>
                            <a:srgbClr val="000000"/>
                          </a:solidFill>
                          <a:effectLst/>
                          <a:latin typeface="Calibri" panose="020F0502020204030204" pitchFamily="34" charset="0"/>
                        </a:rPr>
                        <a:t>Electrolyte salt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GB" sz="900" b="0" i="0" u="none" strike="noStrike">
                          <a:solidFill>
                            <a:srgbClr val="000000"/>
                          </a:solidFill>
                          <a:effectLst/>
                          <a:latin typeface="Calibri" panose="020F0502020204030204" pitchFamily="34" charset="0"/>
                        </a:rPr>
                        <a:t>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0.19</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Calibri" panose="020F0502020204030204" pitchFamily="34" charset="0"/>
                        </a:rPr>
                        <a:t>0.33</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7828261"/>
                  </a:ext>
                </a:extLst>
              </a:tr>
              <a:tr h="209892">
                <a:tc>
                  <a:txBody>
                    <a:bodyPr/>
                    <a:lstStyle/>
                    <a:p>
                      <a:pPr algn="ctr" rtl="0" fontAlgn="ctr"/>
                      <a:r>
                        <a:rPr lang="en-GB" sz="900" b="0" i="0" u="none" strike="noStrike">
                          <a:solidFill>
                            <a:srgbClr val="000000"/>
                          </a:solidFill>
                          <a:effectLst/>
                          <a:latin typeface="Calibri" panose="020F0502020204030204" pitchFamily="34" charset="0"/>
                        </a:rPr>
                        <a:t>Ethylene carbonate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900" b="0" i="0" u="none" strike="noStrike">
                          <a:solidFill>
                            <a:srgbClr val="000000"/>
                          </a:solidFill>
                          <a:effectLst/>
                          <a:latin typeface="Calibri" panose="020F0502020204030204" pitchFamily="34" charset="0"/>
                        </a:rPr>
                        <a:t>Electrolyte fluid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GB" sz="900" b="0" i="0" u="none" strike="noStrike">
                          <a:solidFill>
                            <a:srgbClr val="000000"/>
                          </a:solidFill>
                          <a:effectLst/>
                          <a:latin typeface="Calibri" panose="020F0502020204030204" pitchFamily="34" charset="0"/>
                        </a:rPr>
                        <a:t>190.14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15.12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Calibri" panose="020F0502020204030204" pitchFamily="34" charset="0"/>
                        </a:rPr>
                        <a:t>25.88</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7963202"/>
                  </a:ext>
                </a:extLst>
              </a:tr>
              <a:tr h="209892">
                <a:tc>
                  <a:txBody>
                    <a:bodyPr/>
                    <a:lstStyle/>
                    <a:p>
                      <a:pPr algn="ctr" rtl="0" fontAlgn="ctr"/>
                      <a:r>
                        <a:rPr lang="en-GB" sz="900" b="0" i="0" u="none" strike="noStrike">
                          <a:solidFill>
                            <a:srgbClr val="000000"/>
                          </a:solidFill>
                          <a:effectLst/>
                          <a:latin typeface="Calibri" panose="020F0502020204030204" pitchFamily="34" charset="0"/>
                        </a:rPr>
                        <a:t>Dimethyl carbonate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900" b="0" i="0" u="none" strike="noStrike">
                          <a:solidFill>
                            <a:srgbClr val="000000"/>
                          </a:solidFill>
                          <a:effectLst/>
                          <a:latin typeface="Calibri" panose="020F0502020204030204" pitchFamily="34" charset="0"/>
                        </a:rPr>
                        <a:t>Electrolyte fluid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GB" sz="900" b="0" i="0" u="none" strike="noStrike">
                          <a:solidFill>
                            <a:srgbClr val="000000"/>
                          </a:solidFill>
                          <a:effectLst/>
                          <a:latin typeface="Calibri" panose="020F0502020204030204" pitchFamily="34" charset="0"/>
                        </a:rPr>
                        <a:t>154.13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12.25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Calibri" panose="020F0502020204030204" pitchFamily="34" charset="0"/>
                        </a:rPr>
                        <a:t>20.98</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8116595"/>
                  </a:ext>
                </a:extLst>
              </a:tr>
              <a:tr h="209892">
                <a:tc>
                  <a:txBody>
                    <a:bodyPr/>
                    <a:lstStyle/>
                    <a:p>
                      <a:pPr algn="ctr" rtl="0" fontAlgn="ctr"/>
                      <a:r>
                        <a:rPr lang="en-GB" sz="900" b="0" i="0" u="none" strike="noStrike">
                          <a:solidFill>
                            <a:srgbClr val="000000"/>
                          </a:solidFill>
                          <a:effectLst/>
                          <a:latin typeface="Calibri" panose="020F0502020204030204" pitchFamily="34" charset="0"/>
                        </a:rPr>
                        <a:t>Ethyl methyl carbonate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900" b="0" i="0" u="none" strike="noStrike">
                          <a:solidFill>
                            <a:srgbClr val="000000"/>
                          </a:solidFill>
                          <a:effectLst/>
                          <a:latin typeface="Calibri" panose="020F0502020204030204" pitchFamily="34" charset="0"/>
                        </a:rPr>
                        <a:t>Electrolyte fluid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GB" sz="900" b="0" i="0" u="none" strike="noStrike">
                          <a:solidFill>
                            <a:srgbClr val="000000"/>
                          </a:solidFill>
                          <a:effectLst/>
                          <a:latin typeface="Calibri" panose="020F0502020204030204" pitchFamily="34" charset="0"/>
                        </a:rPr>
                        <a:t>154.13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12.25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Calibri" panose="020F0502020204030204" pitchFamily="34" charset="0"/>
                        </a:rPr>
                        <a:t>20.98</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1361419"/>
                  </a:ext>
                </a:extLst>
              </a:tr>
              <a:tr h="209892">
                <a:tc>
                  <a:txBody>
                    <a:bodyPr/>
                    <a:lstStyle/>
                    <a:p>
                      <a:pPr algn="ctr" rtl="0" fontAlgn="ctr"/>
                      <a:r>
                        <a:rPr lang="en-GB" sz="900" b="0" i="0" u="none" strike="noStrike">
                          <a:solidFill>
                            <a:srgbClr val="000000"/>
                          </a:solidFill>
                          <a:effectLst/>
                          <a:latin typeface="Calibri" panose="020F0502020204030204" pitchFamily="34" charset="0"/>
                        </a:rPr>
                        <a:t>Misc electronics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900" b="0" i="0" u="none" strike="noStrike">
                          <a:solidFill>
                            <a:srgbClr val="000000"/>
                          </a:solidFill>
                          <a:effectLst/>
                          <a:latin typeface="Calibri" panose="020F0502020204030204" pitchFamily="34" charset="0"/>
                        </a:rPr>
                        <a:t>BMS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GB" sz="900" b="0" i="0" u="none" strike="noStrike">
                          <a:solidFill>
                            <a:srgbClr val="000000"/>
                          </a:solidFill>
                          <a:effectLst/>
                          <a:latin typeface="Calibri" panose="020F0502020204030204" pitchFamily="34" charset="0"/>
                        </a:rPr>
                        <a:t>11.05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0.88</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Calibri" panose="020F0502020204030204" pitchFamily="34" charset="0"/>
                        </a:rPr>
                        <a:t>1.50</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7504005"/>
                  </a:ext>
                </a:extLst>
              </a:tr>
              <a:tr h="209892">
                <a:tc rowSpan="5">
                  <a:txBody>
                    <a:bodyPr/>
                    <a:lstStyle/>
                    <a:p>
                      <a:pPr algn="ctr" rtl="0" fontAlgn="ctr"/>
                      <a:r>
                        <a:rPr lang="en-GB" sz="900" b="0" i="0" u="none" strike="noStrike">
                          <a:solidFill>
                            <a:srgbClr val="000000"/>
                          </a:solidFill>
                          <a:effectLst/>
                          <a:latin typeface="Calibri" panose="020F0502020204030204" pitchFamily="34" charset="0"/>
                        </a:rPr>
                        <a:t>Aluminium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900" b="0" i="0" u="none" strike="noStrike">
                          <a:solidFill>
                            <a:srgbClr val="000000"/>
                          </a:solidFill>
                          <a:effectLst/>
                          <a:latin typeface="Calibri" panose="020F0502020204030204" pitchFamily="34" charset="0"/>
                        </a:rPr>
                        <a:t>Cathode current collector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79.12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6.29</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Calibri" panose="020F0502020204030204" pitchFamily="34" charset="0"/>
                        </a:rPr>
                        <a:t>10.77</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893164"/>
                  </a:ext>
                </a:extLst>
              </a:tr>
              <a:tr h="209892">
                <a:tc vMerge="1">
                  <a:txBody>
                    <a:bodyPr/>
                    <a:lstStyle/>
                    <a:p>
                      <a:endParaRPr lang="en-GB"/>
                    </a:p>
                  </a:txBody>
                  <a:tcPr/>
                </a:tc>
                <a:tc>
                  <a:txBody>
                    <a:bodyPr/>
                    <a:lstStyle/>
                    <a:p>
                      <a:pPr algn="ctr" rtl="0" fontAlgn="ctr"/>
                      <a:r>
                        <a:rPr lang="en-GB" sz="900" b="0" i="0" u="none" strike="noStrike">
                          <a:solidFill>
                            <a:srgbClr val="000000"/>
                          </a:solidFill>
                          <a:effectLst/>
                          <a:latin typeface="Calibri" panose="020F0502020204030204" pitchFamily="34" charset="0"/>
                        </a:rPr>
                        <a:t>Positive terminal assembly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27.05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2.15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Calibri" panose="020F0502020204030204" pitchFamily="34" charset="0"/>
                        </a:rPr>
                        <a:t>3.68</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5749491"/>
                  </a:ext>
                </a:extLst>
              </a:tr>
              <a:tr h="209892">
                <a:tc vMerge="1">
                  <a:txBody>
                    <a:bodyPr/>
                    <a:lstStyle/>
                    <a:p>
                      <a:endParaRPr lang="en-GB"/>
                    </a:p>
                  </a:txBody>
                  <a:tcPr/>
                </a:tc>
                <a:tc>
                  <a:txBody>
                    <a:bodyPr/>
                    <a:lstStyle/>
                    <a:p>
                      <a:pPr algn="ctr" rtl="0" fontAlgn="ctr"/>
                      <a:r>
                        <a:rPr lang="en-GB" sz="900" b="0" i="0" u="none" strike="noStrike">
                          <a:solidFill>
                            <a:srgbClr val="000000"/>
                          </a:solidFill>
                          <a:effectLst/>
                          <a:latin typeface="Calibri" panose="020F0502020204030204" pitchFamily="34" charset="0"/>
                        </a:rPr>
                        <a:t>Cell container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51.48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4.09</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Calibri" panose="020F0502020204030204" pitchFamily="34" charset="0"/>
                        </a:rPr>
                        <a:t>7.01</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8512857"/>
                  </a:ext>
                </a:extLst>
              </a:tr>
              <a:tr h="209892">
                <a:tc vMerge="1">
                  <a:txBody>
                    <a:bodyPr/>
                    <a:lstStyle/>
                    <a:p>
                      <a:endParaRPr lang="en-GB"/>
                    </a:p>
                  </a:txBody>
                  <a:tcPr/>
                </a:tc>
                <a:tc>
                  <a:txBody>
                    <a:bodyPr/>
                    <a:lstStyle/>
                    <a:p>
                      <a:pPr algn="ctr" fontAlgn="ctr"/>
                      <a:r>
                        <a:rPr lang="en-GB" sz="900" b="0" i="0" u="none" strike="noStrike">
                          <a:solidFill>
                            <a:srgbClr val="000000"/>
                          </a:solidFill>
                          <a:effectLst/>
                          <a:latin typeface="Calibri" panose="020F0502020204030204" pitchFamily="34" charset="0"/>
                        </a:rPr>
                        <a:t>Module heat conductors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91.67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7.29</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Calibri" panose="020F0502020204030204" pitchFamily="34" charset="0"/>
                        </a:rPr>
                        <a:t>12.48</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5314212"/>
                  </a:ext>
                </a:extLst>
              </a:tr>
              <a:tr h="211144">
                <a:tc vMerge="1">
                  <a:txBody>
                    <a:bodyPr/>
                    <a:lstStyle/>
                    <a:p>
                      <a:endParaRPr lang="en-GB"/>
                    </a:p>
                  </a:txBody>
                  <a:tcPr/>
                </a:tc>
                <a:tc>
                  <a:txBody>
                    <a:bodyPr/>
                    <a:lstStyle/>
                    <a:p>
                      <a:pPr algn="ctr" rtl="0" fontAlgn="ctr"/>
                      <a:r>
                        <a:rPr lang="en-GB" sz="900" b="0" i="0" u="none" strike="noStrike">
                          <a:solidFill>
                            <a:srgbClr val="000000"/>
                          </a:solidFill>
                          <a:effectLst/>
                          <a:latin typeface="Calibri" panose="020F0502020204030204" pitchFamily="34" charset="0"/>
                        </a:rPr>
                        <a:t>Module enclosure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63.57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5.05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Calibri" panose="020F0502020204030204" pitchFamily="34" charset="0"/>
                        </a:rPr>
                        <a:t>8.65</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0973800"/>
                  </a:ext>
                </a:extLst>
              </a:tr>
              <a:tr h="209892">
                <a:tc rowSpan="3">
                  <a:txBody>
                    <a:bodyPr/>
                    <a:lstStyle/>
                    <a:p>
                      <a:pPr algn="ctr" rtl="0" fontAlgn="ctr"/>
                      <a:r>
                        <a:rPr lang="en-GB" sz="900" b="0" i="0" u="none" strike="noStrike">
                          <a:solidFill>
                            <a:srgbClr val="000000"/>
                          </a:solidFill>
                          <a:effectLst/>
                          <a:latin typeface="Calibri" panose="020F0502020204030204" pitchFamily="34" charset="0"/>
                        </a:rPr>
                        <a:t>Copper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900" b="0" i="0" u="none" strike="noStrike">
                          <a:solidFill>
                            <a:srgbClr val="000000"/>
                          </a:solidFill>
                          <a:effectLst/>
                          <a:latin typeface="Calibri" panose="020F0502020204030204" pitchFamily="34" charset="0"/>
                        </a:rPr>
                        <a:t>Anode current collector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186.31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14.81</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Calibri" panose="020F0502020204030204" pitchFamily="34" charset="0"/>
                        </a:rPr>
                        <a:t>25.36</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4550560"/>
                  </a:ext>
                </a:extLst>
              </a:tr>
              <a:tr h="209892">
                <a:tc vMerge="1">
                  <a:txBody>
                    <a:bodyPr/>
                    <a:lstStyle/>
                    <a:p>
                      <a:endParaRPr lang="en-GB"/>
                    </a:p>
                  </a:txBody>
                  <a:tcPr/>
                </a:tc>
                <a:tc>
                  <a:txBody>
                    <a:bodyPr/>
                    <a:lstStyle/>
                    <a:p>
                      <a:pPr algn="ctr" rtl="0" fontAlgn="ctr"/>
                      <a:r>
                        <a:rPr lang="en-GB" sz="900" b="0" i="0" u="none" strike="noStrike">
                          <a:solidFill>
                            <a:srgbClr val="000000"/>
                          </a:solidFill>
                          <a:effectLst/>
                          <a:latin typeface="Calibri" panose="020F0502020204030204" pitchFamily="34" charset="0"/>
                        </a:rPr>
                        <a:t>Negative terminal assembly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89.75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7.14</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Calibri" panose="020F0502020204030204" pitchFamily="34" charset="0"/>
                        </a:rPr>
                        <a:t>12.22</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4712424"/>
                  </a:ext>
                </a:extLst>
              </a:tr>
              <a:tr h="209892">
                <a:tc vMerge="1">
                  <a:txBody>
                    <a:bodyPr/>
                    <a:lstStyle/>
                    <a:p>
                      <a:endParaRPr lang="en-GB"/>
                    </a:p>
                  </a:txBody>
                  <a:tcPr/>
                </a:tc>
                <a:tc>
                  <a:txBody>
                    <a:bodyPr/>
                    <a:lstStyle/>
                    <a:p>
                      <a:pPr algn="ctr" rtl="0" fontAlgn="ctr"/>
                      <a:r>
                        <a:rPr lang="en-GB" sz="900" b="0" i="0" u="none" strike="noStrike">
                          <a:solidFill>
                            <a:srgbClr val="000000"/>
                          </a:solidFill>
                          <a:effectLst/>
                          <a:latin typeface="Calibri" panose="020F0502020204030204" pitchFamily="34" charset="0"/>
                        </a:rPr>
                        <a:t>Cell interconnection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26.85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2.13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Calibri" panose="020F0502020204030204" pitchFamily="34" charset="0"/>
                        </a:rPr>
                        <a:t>3.65</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6446095"/>
                  </a:ext>
                </a:extLst>
              </a:tr>
              <a:tr h="209892">
                <a:tc rowSpan="2">
                  <a:txBody>
                    <a:bodyPr/>
                    <a:lstStyle/>
                    <a:p>
                      <a:pPr algn="ctr" rtl="0" fontAlgn="ctr"/>
                      <a:r>
                        <a:rPr lang="en-GB" sz="900" b="0" i="0" u="none" strike="noStrike">
                          <a:solidFill>
                            <a:srgbClr val="000000"/>
                          </a:solidFill>
                          <a:effectLst/>
                          <a:latin typeface="Calibri" panose="020F0502020204030204" pitchFamily="34" charset="0"/>
                        </a:rPr>
                        <a:t>Polypropylene (PP)</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900" b="0" i="0" u="none" strike="noStrike">
                          <a:solidFill>
                            <a:srgbClr val="000000"/>
                          </a:solidFill>
                          <a:effectLst/>
                          <a:latin typeface="Calibri" panose="020F0502020204030204" pitchFamily="34" charset="0"/>
                        </a:rPr>
                        <a:t>Seperator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12.73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1.01</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Calibri" panose="020F0502020204030204" pitchFamily="34" charset="0"/>
                        </a:rPr>
                        <a:t>1.73</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0739539"/>
                  </a:ext>
                </a:extLst>
              </a:tr>
              <a:tr h="209892">
                <a:tc vMerge="1">
                  <a:txBody>
                    <a:bodyPr/>
                    <a:lstStyle/>
                    <a:p>
                      <a:endParaRPr lang="en-GB"/>
                    </a:p>
                  </a:txBody>
                  <a:tcPr/>
                </a:tc>
                <a:tc>
                  <a:txBody>
                    <a:bodyPr/>
                    <a:lstStyle/>
                    <a:p>
                      <a:pPr algn="ctr" rtl="0" fontAlgn="ctr"/>
                      <a:r>
                        <a:rPr lang="en-GB" sz="900" b="0" i="0" u="none" strike="noStrike">
                          <a:solidFill>
                            <a:srgbClr val="000000"/>
                          </a:solidFill>
                          <a:effectLst/>
                          <a:latin typeface="Calibri" panose="020F0502020204030204" pitchFamily="34" charset="0"/>
                        </a:rPr>
                        <a:t>Cell container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7.89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0.63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Calibri" panose="020F0502020204030204" pitchFamily="34" charset="0"/>
                        </a:rPr>
                        <a:t>1.07</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5863051"/>
                  </a:ext>
                </a:extLst>
              </a:tr>
              <a:tr h="209892">
                <a:tc>
                  <a:txBody>
                    <a:bodyPr/>
                    <a:lstStyle/>
                    <a:p>
                      <a:pPr algn="ctr" rtl="0" fontAlgn="ctr"/>
                      <a:r>
                        <a:rPr lang="en-GB" sz="900" b="0" i="0" u="none" strike="noStrike">
                          <a:solidFill>
                            <a:srgbClr val="000000"/>
                          </a:solidFill>
                          <a:effectLst/>
                          <a:latin typeface="Calibri" panose="020F0502020204030204" pitchFamily="34" charset="0"/>
                        </a:rPr>
                        <a:t>Polyethylene (PE)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900" b="0" i="0" u="none" strike="noStrike">
                          <a:solidFill>
                            <a:srgbClr val="000000"/>
                          </a:solidFill>
                          <a:effectLst/>
                          <a:latin typeface="Calibri" panose="020F0502020204030204" pitchFamily="34" charset="0"/>
                        </a:rPr>
                        <a:t>Seperator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12.73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1.01</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900" b="1" i="0" u="none" strike="noStrike">
                          <a:solidFill>
                            <a:srgbClr val="000000"/>
                          </a:solidFill>
                          <a:effectLst/>
                          <a:latin typeface="Calibri" panose="020F0502020204030204" pitchFamily="34" charset="0"/>
                        </a:rPr>
                        <a:t>1.73</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7506127"/>
                  </a:ext>
                </a:extLst>
              </a:tr>
              <a:tr h="209892">
                <a:tc>
                  <a:txBody>
                    <a:bodyPr/>
                    <a:lstStyle/>
                    <a:p>
                      <a:pPr algn="ctr" rtl="0" fontAlgn="ctr"/>
                      <a:r>
                        <a:rPr lang="en-GB" sz="900" b="0" i="0" u="none" strike="noStrike">
                          <a:solidFill>
                            <a:srgbClr val="000000"/>
                          </a:solidFill>
                          <a:effectLst/>
                          <a:latin typeface="Calibri" panose="020F0502020204030204" pitchFamily="34" charset="0"/>
                        </a:rPr>
                        <a:t>Polyethylene Terephthalate (PET)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rtl="0" fontAlgn="ctr"/>
                      <a:r>
                        <a:rPr lang="en-GB" sz="900" b="0" i="0" u="none" strike="noStrike">
                          <a:solidFill>
                            <a:srgbClr val="000000"/>
                          </a:solidFill>
                          <a:effectLst/>
                          <a:latin typeface="Calibri" panose="020F0502020204030204" pitchFamily="34" charset="0"/>
                        </a:rPr>
                        <a:t>Cell container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GB" sz="900" b="0" i="0" u="none" strike="noStrike">
                          <a:solidFill>
                            <a:srgbClr val="000000"/>
                          </a:solidFill>
                          <a:effectLst/>
                          <a:latin typeface="Calibri" panose="020F0502020204030204" pitchFamily="34" charset="0"/>
                        </a:rPr>
                        <a:t>3.43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900" b="0" i="0" u="none" strike="noStrike">
                          <a:solidFill>
                            <a:srgbClr val="000000"/>
                          </a:solidFill>
                          <a:effectLst/>
                          <a:latin typeface="Calibri" panose="020F0502020204030204" pitchFamily="34" charset="0"/>
                        </a:rPr>
                        <a:t>0.27</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900" b="1" i="0" u="none" strike="noStrike" dirty="0">
                          <a:solidFill>
                            <a:srgbClr val="000000"/>
                          </a:solidFill>
                          <a:effectLst/>
                          <a:latin typeface="Calibri" panose="020F0502020204030204" pitchFamily="34" charset="0"/>
                        </a:rPr>
                        <a:t>0.47</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0828505"/>
                  </a:ext>
                </a:extLst>
              </a:tr>
            </a:tbl>
          </a:graphicData>
        </a:graphic>
      </p:graphicFrame>
      <p:pic>
        <p:nvPicPr>
          <p:cNvPr id="15" name="Picture 14">
            <a:extLst>
              <a:ext uri="{FF2B5EF4-FFF2-40B4-BE49-F238E27FC236}">
                <a16:creationId xmlns:a16="http://schemas.microsoft.com/office/drawing/2014/main" id="{BB51D50C-795A-520A-20D7-A83AFFAF3223}"/>
              </a:ext>
            </a:extLst>
          </p:cNvPr>
          <p:cNvPicPr>
            <a:picLocks noChangeAspect="1"/>
          </p:cNvPicPr>
          <p:nvPr/>
        </p:nvPicPr>
        <p:blipFill>
          <a:blip r:embed="rId4"/>
          <a:stretch>
            <a:fillRect/>
          </a:stretch>
        </p:blipFill>
        <p:spPr>
          <a:xfrm>
            <a:off x="262128" y="1462077"/>
            <a:ext cx="6545622" cy="4190704"/>
          </a:xfrm>
          <a:prstGeom prst="rect">
            <a:avLst/>
          </a:prstGeom>
        </p:spPr>
      </p:pic>
      <p:sp>
        <p:nvSpPr>
          <p:cNvPr id="9" name="Title 1">
            <a:extLst>
              <a:ext uri="{FF2B5EF4-FFF2-40B4-BE49-F238E27FC236}">
                <a16:creationId xmlns:a16="http://schemas.microsoft.com/office/drawing/2014/main" id="{C15A855F-4D81-E4D4-108D-A4A94CD21064}"/>
              </a:ext>
            </a:extLst>
          </p:cNvPr>
          <p:cNvSpPr txBox="1">
            <a:spLocks/>
          </p:cNvSpPr>
          <p:nvPr/>
        </p:nvSpPr>
        <p:spPr>
          <a:xfrm>
            <a:off x="262128" y="875288"/>
            <a:ext cx="8596668" cy="513165"/>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800" dirty="0"/>
              <a:t>Remaining Production </a:t>
            </a:r>
            <a:r>
              <a:rPr lang="en-GB" sz="2800"/>
              <a:t>LCA data</a:t>
            </a:r>
            <a:endParaRPr lang="en-GB" sz="2800" dirty="0"/>
          </a:p>
        </p:txBody>
      </p:sp>
    </p:spTree>
    <p:extLst>
      <p:ext uri="{BB962C8B-B14F-4D97-AF65-F5344CB8AC3E}">
        <p14:creationId xmlns:p14="http://schemas.microsoft.com/office/powerpoint/2010/main" val="42161001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CDB42633CDE50488D3729B3A9636739" ma:contentTypeVersion="2" ma:contentTypeDescription="Create a new document." ma:contentTypeScope="" ma:versionID="30453ebb6ebed35c4cb1e11b0956ca45">
  <xsd:schema xmlns:xsd="http://www.w3.org/2001/XMLSchema" xmlns:xs="http://www.w3.org/2001/XMLSchema" xmlns:p="http://schemas.microsoft.com/office/2006/metadata/properties" xmlns:ns2="f6ef0755-32b4-4d1b-8430-e9567ce49e14" targetNamespace="http://schemas.microsoft.com/office/2006/metadata/properties" ma:root="true" ma:fieldsID="f62598aeba31b499d5f39a6362d83bda" ns2:_="">
    <xsd:import namespace="f6ef0755-32b4-4d1b-8430-e9567ce49e1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ef0755-32b4-4d1b-8430-e9567ce49e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9BBF5C-DED3-464A-AFD2-7D5D0CB32133}">
  <ds:schemaRefs>
    <ds:schemaRef ds:uri="f6ef0755-32b4-4d1b-8430-e9567ce49e1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70FDF55-91DC-48AA-9554-2A03FD40D76A}">
  <ds:schemaRefs>
    <ds:schemaRef ds:uri="http://schemas.microsoft.com/sharepoint/v3/contenttype/forms"/>
  </ds:schemaRefs>
</ds:datastoreItem>
</file>

<file path=customXml/itemProps3.xml><?xml version="1.0" encoding="utf-8"?>
<ds:datastoreItem xmlns:ds="http://schemas.openxmlformats.org/officeDocument/2006/customXml" ds:itemID="{1F4C181B-2AFB-4401-821C-A2DB205F7B0A}">
  <ds:schemaRefs>
    <ds:schemaRef ds:uri="f6ef0755-32b4-4d1b-8430-e9567ce49e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Organic</Template>
  <TotalTime>10450</TotalTime>
  <Words>6896</Words>
  <Application>Microsoft Office PowerPoint</Application>
  <PresentationFormat>Widescreen</PresentationFormat>
  <Paragraphs>1022</Paragraphs>
  <Slides>26</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Calibri</vt:lpstr>
      <vt:lpstr>Cambria Math</vt:lpstr>
      <vt:lpstr>IvarDisplayHydro</vt:lpstr>
      <vt:lpstr>Times New Roman</vt:lpstr>
      <vt:lpstr>Trebuchet MS</vt:lpstr>
      <vt:lpstr>Wingdings 3</vt:lpstr>
      <vt:lpstr>Facet</vt:lpstr>
      <vt:lpstr>1_Facet</vt:lpstr>
      <vt:lpstr>LCA of Tesla Lithium-ion battery with an NCA cathode</vt:lpstr>
      <vt:lpstr>Project Scope &amp; Methodology </vt:lpstr>
      <vt:lpstr>Production </vt:lpstr>
      <vt:lpstr>Overview of Whole Process</vt:lpstr>
      <vt:lpstr>NCA Cathode Production</vt:lpstr>
      <vt:lpstr>Material &amp; Energy Used to Produce NCA Cathode</vt:lpstr>
      <vt:lpstr>PowerPoint Presentation</vt:lpstr>
      <vt:lpstr>PowerPoint Presentation</vt:lpstr>
      <vt:lpstr>PowerPoint Presentation</vt:lpstr>
      <vt:lpstr>Remaining Production Impact Analysis </vt:lpstr>
      <vt:lpstr>Transport </vt:lpstr>
      <vt:lpstr>Tesla’s Battery Supply Chain</vt:lpstr>
      <vt:lpstr>Transport - Nickel</vt:lpstr>
      <vt:lpstr>Transport – Cobalt</vt:lpstr>
      <vt:lpstr>Transport – Aluminium </vt:lpstr>
      <vt:lpstr>Transport – Lithium</vt:lpstr>
      <vt:lpstr>Transport – Graphite</vt:lpstr>
      <vt:lpstr>Transport of Battery Pack – Nevada to Fremont, CA</vt:lpstr>
      <vt:lpstr>Use Phase  </vt:lpstr>
      <vt:lpstr>Use Phase</vt:lpstr>
      <vt:lpstr>Use Phase</vt:lpstr>
      <vt:lpstr>End Of Life </vt:lpstr>
      <vt:lpstr>End of Life </vt:lpstr>
      <vt:lpstr>End of Life Impact Analysis  </vt:lpstr>
      <vt:lpstr>Economic Life Cycle Costing – Key Raw Materials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SNELLING, OLLIE (UG)</dc:creator>
  <cp:lastModifiedBy>Kieran Tsang</cp:lastModifiedBy>
  <cp:revision>2</cp:revision>
  <dcterms:created xsi:type="dcterms:W3CDTF">2023-01-26T13:29:00Z</dcterms:created>
  <dcterms:modified xsi:type="dcterms:W3CDTF">2023-05-26T19:05:33Z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0x0101000CDB42633CDE50488D3729B3A9636739</vt:lpwstr>
  </property>
</Properties>
</file>